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85"/>
    <a:srgbClr val="F45A5A"/>
    <a:srgbClr val="FF6565"/>
    <a:srgbClr val="C55A11"/>
    <a:srgbClr val="F8CBAD"/>
    <a:srgbClr val="62983E"/>
    <a:srgbClr val="C0DDAD"/>
    <a:srgbClr val="B2D69A"/>
    <a:srgbClr val="91C46E"/>
    <a:srgbClr val="73B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2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pinfo.ru/services/avtomobilnaya-statistika/avtomobilnaya-statistika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946091" y="6555055"/>
            <a:ext cx="390263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NAPI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National Industrial Information Agency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2671A-8C13-404B-9B2F-98EB2ED80D37}"/>
              </a:ext>
            </a:extLst>
          </p:cNvPr>
          <p:cNvSpPr txBox="1"/>
          <p:nvPr/>
        </p:nvSpPr>
        <p:spPr>
          <a:xfrm>
            <a:off x="0" y="6481955"/>
            <a:ext cx="17091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/>
              <a:t>* </a:t>
            </a:r>
            <a:r>
              <a:rPr lang="en-US" sz="900" dirty="0"/>
              <a:t>Vehicles with </a:t>
            </a:r>
            <a:r>
              <a:rPr lang="en-US" sz="900" dirty="0" err="1"/>
              <a:t>GVW</a:t>
            </a:r>
            <a:r>
              <a:rPr lang="en-US" sz="900" dirty="0"/>
              <a:t> over </a:t>
            </a:r>
            <a:r>
              <a:rPr lang="ru-RU" sz="900" dirty="0"/>
              <a:t>6 </a:t>
            </a:r>
            <a:r>
              <a:rPr lang="en-US" sz="900" dirty="0"/>
              <a:t>tons</a:t>
            </a:r>
            <a:endParaRPr lang="ru-RU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537380" y="0"/>
            <a:ext cx="760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0DEBC-9A0F-4DD2-9CF9-5592BFE764C6}"/>
              </a:ext>
            </a:extLst>
          </p:cNvPr>
          <p:cNvSpPr txBox="1"/>
          <p:nvPr/>
        </p:nvSpPr>
        <p:spPr>
          <a:xfrm>
            <a:off x="1400175" y="656171"/>
            <a:ext cx="7544983" cy="2841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sz="1100" dirty="0">
                <a:latin typeface="+mj-lt"/>
              </a:rPr>
              <a:t>According to the marketing agency</a:t>
            </a:r>
            <a:r>
              <a:rPr lang="ru-RU" sz="1100" dirty="0">
                <a:latin typeface="+mj-lt"/>
                <a:hlinkClick r:id="rId3"/>
              </a:rPr>
              <a:t> </a:t>
            </a:r>
            <a:r>
              <a:rPr lang="en-US" sz="1100" dirty="0" err="1">
                <a:latin typeface="+mj-lt"/>
                <a:hlinkClick r:id="rId3"/>
              </a:rPr>
              <a:t>NAPI</a:t>
            </a:r>
            <a:r>
              <a:rPr lang="en-US" sz="1100" dirty="0">
                <a:latin typeface="+mj-lt"/>
              </a:rPr>
              <a:t>, 183.1 thousand trucks* were sold in January-September 2026, representing a 2.3% decline on the similar period of 2025. Of them, 36.6 thousand units were new (-13.7% year-over-year), while 146.5 thousand units were used (+1.1%).</a:t>
            </a:r>
          </a:p>
          <a:p>
            <a:pPr algn="just">
              <a:lnSpc>
                <a:spcPts val="1800"/>
              </a:lnSpc>
            </a:pPr>
            <a:endParaRPr lang="en-US" sz="110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en-US" sz="1100" dirty="0">
                <a:latin typeface="+mj-lt"/>
              </a:rPr>
              <a:t>Within the new truck market, the sharpest sales decline was shown by the following segments: lifting vehicles (-25.5%), construction vehicles (-24.5%), vans (-25.4%), and dumpers (-24.4%). The only segment to achieve growth was municipal vehicles (+4.0%). Within the used truck market, sales declined in the following segments: municipal vehicles (-15.6%), dumpers (-8.3%), tankers (-7.1%), and construction vehicles (-5.9%). Sales of tractor units increased (+16.6%).</a:t>
            </a:r>
          </a:p>
          <a:p>
            <a:pPr algn="just">
              <a:lnSpc>
                <a:spcPts val="1800"/>
              </a:lnSpc>
            </a:pPr>
            <a:endParaRPr lang="en-US" sz="110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en-US" sz="1100" dirty="0">
                <a:latin typeface="+mj-lt"/>
              </a:rPr>
              <a:t>Over the year, the market share of new vehicles </a:t>
            </a:r>
            <a:r>
              <a:rPr lang="en-US" sz="1100" dirty="0">
                <a:latin typeface="+mj-lt"/>
                <a:hlinkClick r:id="rId4"/>
              </a:rPr>
              <a:t>in truck sales</a:t>
            </a:r>
            <a:r>
              <a:rPr lang="ru-RU" sz="1100" dirty="0">
                <a:latin typeface="+mj-lt"/>
                <a:hlinkClick r:id="rId4"/>
              </a:rPr>
              <a:t> </a:t>
            </a:r>
            <a:r>
              <a:rPr lang="en-US" sz="1100" dirty="0">
                <a:latin typeface="+mj-lt"/>
              </a:rPr>
              <a:t>fell by 0.1 p.p., settling at 22.5%. The sharpest decline in the new vehicle share was shown by segments of lifting vehicles (-5.7 p.p.) and construction vehicles (-4.4 p.p.). The new vehicle share grew in segments of municipal vehicles (+5.1 p.p.) and tankers (+0.3 p.p.).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338538" y="250734"/>
            <a:ext cx="760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FF0000"/>
                </a:solidFill>
                <a:latin typeface="+mj-lt"/>
              </a:rPr>
              <a:t>Which segments grew in a declining truck market?</a:t>
            </a:r>
            <a:endParaRPr lang="ru-RU" sz="1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349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7A7DEF-C3C4-4F2F-BFED-4766FFE5F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075" y="685800"/>
            <a:ext cx="778192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40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2011</TotalTime>
  <Words>241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304</cp:revision>
  <cp:lastPrinted>2026-10-16T07:17:43Z</cp:lastPrinted>
  <dcterms:created xsi:type="dcterms:W3CDTF">2022-08-09T13:01:09Z</dcterms:created>
  <dcterms:modified xsi:type="dcterms:W3CDTF">2026-10-16T10:26:20Z</dcterms:modified>
</cp:coreProperties>
</file>