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3" r:id="rId2"/>
  </p:sldIdLst>
  <p:sldSz cx="9144000" cy="6858000" type="screen4x3"/>
  <p:notesSz cx="6797675" cy="99250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CCFF"/>
    <a:srgbClr val="9D00BC"/>
    <a:srgbClr val="EC8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6D9F66E-5EB9-4882-86FB-DCBF35E3C3E4}" styleName="Средний стиль 4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A107856-5554-42FB-B03E-39F5DBC370BA}" styleName="Средний стиль 4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C4B1156A-380E-4F78-BDF5-A606A8083BF9}" styleName="Средний стиль 4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0505E3EF-67EA-436B-97B2-0124C06EBD24}" styleName="Средний стиль 4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2838BEF-8BB2-4498-84A7-C5851F593DF1}" styleName="Средний стиль 4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4859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212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003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3445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2166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6675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01550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4290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8237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9973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1632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2944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3321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3D5989-14C6-404C-8A65-40B5B34DAE63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3696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en.napinfo.ru/services/corporate-vehicle-market/corporate-vehicle-market-2/" TargetMode="External"/><Relationship Id="rId2" Type="http://schemas.openxmlformats.org/officeDocument/2006/relationships/hyperlink" Target="https://en.napinfo.ru/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C67929DD-4D32-4F5B-BAAD-99677942E4B7}"/>
              </a:ext>
            </a:extLst>
          </p:cNvPr>
          <p:cNvSpPr txBox="1"/>
          <p:nvPr/>
        </p:nvSpPr>
        <p:spPr>
          <a:xfrm>
            <a:off x="1425748" y="643755"/>
            <a:ext cx="7589521" cy="1954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100" dirty="0">
                <a:latin typeface="+mj-lt"/>
              </a:rPr>
              <a:t>According to the marketing agency </a:t>
            </a:r>
            <a:r>
              <a:rPr lang="en-US" sz="1100" dirty="0" err="1">
                <a:hlinkClick r:id="rId2"/>
              </a:rPr>
              <a:t>NAPI</a:t>
            </a:r>
            <a:r>
              <a:rPr lang="en-US" sz="1100" dirty="0">
                <a:latin typeface="+mj-lt"/>
              </a:rPr>
              <a:t>, corporate clients purchased 122.0 thousand new cars in January-September 2026, representing a 12.1% decline year-on-year. </a:t>
            </a:r>
          </a:p>
          <a:p>
            <a:pPr algn="just"/>
            <a:endParaRPr lang="en-US" sz="1100" dirty="0">
              <a:latin typeface="+mj-lt"/>
            </a:endParaRPr>
          </a:p>
          <a:p>
            <a:pPr algn="just"/>
            <a:r>
              <a:rPr lang="en-US" sz="1100" dirty="0">
                <a:latin typeface="+mj-lt"/>
              </a:rPr>
              <a:t>LADA occupies the first place in the TOP list by </a:t>
            </a:r>
            <a:r>
              <a:rPr lang="en-US" sz="1100" dirty="0">
                <a:hlinkClick r:id="rId3"/>
              </a:rPr>
              <a:t>corporate sales</a:t>
            </a:r>
            <a:r>
              <a:rPr lang="ru-RU" sz="1100" dirty="0">
                <a:hlinkClick r:id="rId3"/>
              </a:rPr>
              <a:t> </a:t>
            </a:r>
            <a:r>
              <a:rPr lang="en-US" sz="1100" dirty="0">
                <a:latin typeface="+mj-lt"/>
              </a:rPr>
              <a:t>with a 29.0% market share. </a:t>
            </a:r>
            <a:r>
              <a:rPr lang="en-US" sz="1100" dirty="0" err="1">
                <a:latin typeface="+mj-lt"/>
              </a:rPr>
              <a:t>HAVAL</a:t>
            </a:r>
            <a:r>
              <a:rPr lang="en-US" sz="1100" dirty="0">
                <a:latin typeface="+mj-lt"/>
              </a:rPr>
              <a:t> and TENET brands account for over 10% each. Year-on-year sales growth was shown by TENET, </a:t>
            </a:r>
            <a:r>
              <a:rPr lang="en-US" sz="1100" dirty="0" err="1">
                <a:latin typeface="+mj-lt"/>
              </a:rPr>
              <a:t>VOYAH</a:t>
            </a:r>
            <a:r>
              <a:rPr lang="en-US" sz="1100" dirty="0">
                <a:latin typeface="+mj-lt"/>
              </a:rPr>
              <a:t>, </a:t>
            </a:r>
            <a:r>
              <a:rPr lang="en-US" sz="1100" dirty="0" err="1">
                <a:latin typeface="+mj-lt"/>
              </a:rPr>
              <a:t>GAC</a:t>
            </a:r>
            <a:r>
              <a:rPr lang="en-US" sz="1100" dirty="0">
                <a:latin typeface="+mj-lt"/>
              </a:rPr>
              <a:t>, and </a:t>
            </a:r>
            <a:r>
              <a:rPr lang="en-US" sz="1100" dirty="0" err="1">
                <a:latin typeface="+mj-lt"/>
              </a:rPr>
              <a:t>JETOUR</a:t>
            </a:r>
            <a:r>
              <a:rPr lang="en-US" sz="1100" dirty="0">
                <a:latin typeface="+mj-lt"/>
              </a:rPr>
              <a:t> brands. Among TOP-10, </a:t>
            </a:r>
            <a:r>
              <a:rPr lang="en-US" sz="1100" dirty="0" err="1">
                <a:latin typeface="+mj-lt"/>
              </a:rPr>
              <a:t>GEELY</a:t>
            </a:r>
            <a:r>
              <a:rPr lang="en-US" sz="1100" dirty="0">
                <a:latin typeface="+mj-lt"/>
              </a:rPr>
              <a:t> and </a:t>
            </a:r>
            <a:r>
              <a:rPr lang="en-US" sz="1100" dirty="0" err="1">
                <a:latin typeface="+mj-lt"/>
              </a:rPr>
              <a:t>CHANGAN</a:t>
            </a:r>
            <a:r>
              <a:rPr lang="en-US" sz="1100" dirty="0">
                <a:latin typeface="+mj-lt"/>
              </a:rPr>
              <a:t> experienced the sharpest sales decline. TOP-10 brands accounted for 72.8% of total sales.</a:t>
            </a:r>
          </a:p>
          <a:p>
            <a:pPr algn="just"/>
            <a:endParaRPr lang="ru-RU" sz="1100" dirty="0">
              <a:latin typeface="+mj-lt"/>
            </a:endParaRPr>
          </a:p>
          <a:p>
            <a:pPr algn="just"/>
            <a:r>
              <a:rPr lang="en-US" sz="1100" dirty="0">
                <a:latin typeface="+mj-lt"/>
              </a:rPr>
              <a:t>In the model-specific ranking, LADA models took five out of ten positions. The ranking also includes two TENET models (</a:t>
            </a:r>
            <a:r>
              <a:rPr lang="en-US" sz="1100" dirty="0" err="1">
                <a:latin typeface="+mj-lt"/>
              </a:rPr>
              <a:t>T7</a:t>
            </a:r>
            <a:r>
              <a:rPr lang="en-US" sz="1100" dirty="0">
                <a:latin typeface="+mj-lt"/>
              </a:rPr>
              <a:t> and </a:t>
            </a:r>
            <a:r>
              <a:rPr lang="en-US" sz="1100" dirty="0" err="1">
                <a:latin typeface="+mj-lt"/>
              </a:rPr>
              <a:t>T4</a:t>
            </a:r>
            <a:r>
              <a:rPr lang="en-US" sz="1100" dirty="0">
                <a:latin typeface="+mj-lt"/>
              </a:rPr>
              <a:t>), two </a:t>
            </a:r>
            <a:r>
              <a:rPr lang="en-US" sz="1100" dirty="0" err="1">
                <a:latin typeface="+mj-lt"/>
              </a:rPr>
              <a:t>BELGEE</a:t>
            </a:r>
            <a:r>
              <a:rPr lang="en-US" sz="1100" dirty="0">
                <a:latin typeface="+mj-lt"/>
              </a:rPr>
              <a:t> models (</a:t>
            </a:r>
            <a:r>
              <a:rPr lang="en-US" sz="1100" dirty="0" err="1">
                <a:latin typeface="+mj-lt"/>
              </a:rPr>
              <a:t>S50</a:t>
            </a:r>
            <a:r>
              <a:rPr lang="en-US" sz="1100" dirty="0">
                <a:latin typeface="+mj-lt"/>
              </a:rPr>
              <a:t> and </a:t>
            </a:r>
            <a:r>
              <a:rPr lang="en-US" sz="1100" dirty="0" err="1">
                <a:latin typeface="+mj-lt"/>
              </a:rPr>
              <a:t>X50</a:t>
            </a:r>
            <a:r>
              <a:rPr lang="en-US" sz="1100" dirty="0">
                <a:latin typeface="+mj-lt"/>
              </a:rPr>
              <a:t>), and </a:t>
            </a:r>
            <a:r>
              <a:rPr lang="en-US" sz="1100" dirty="0" err="1">
                <a:latin typeface="+mj-lt"/>
              </a:rPr>
              <a:t>HAVAL</a:t>
            </a:r>
            <a:r>
              <a:rPr lang="en-US" sz="1100" dirty="0">
                <a:latin typeface="+mj-lt"/>
              </a:rPr>
              <a:t> </a:t>
            </a:r>
            <a:r>
              <a:rPr lang="en-US" sz="1100" dirty="0" err="1">
                <a:latin typeface="+mj-lt"/>
              </a:rPr>
              <a:t>JOLION</a:t>
            </a:r>
            <a:r>
              <a:rPr lang="en-US" sz="1100" dirty="0">
                <a:latin typeface="+mj-lt"/>
              </a:rPr>
              <a:t>. Over the year, sales decline was shown by all LADA models included in TOP-10, as well as </a:t>
            </a:r>
            <a:r>
              <a:rPr lang="en-US" sz="1100" dirty="0" err="1">
                <a:latin typeface="+mj-lt"/>
              </a:rPr>
              <a:t>HAVAL</a:t>
            </a:r>
            <a:r>
              <a:rPr lang="en-US" sz="1100" dirty="0">
                <a:latin typeface="+mj-lt"/>
              </a:rPr>
              <a:t> </a:t>
            </a:r>
            <a:r>
              <a:rPr lang="en-US" sz="1100" dirty="0" err="1">
                <a:latin typeface="+mj-lt"/>
              </a:rPr>
              <a:t>JOLION</a:t>
            </a:r>
            <a:r>
              <a:rPr lang="en-US" sz="1100" dirty="0">
                <a:latin typeface="+mj-lt"/>
              </a:rPr>
              <a:t> and </a:t>
            </a:r>
            <a:r>
              <a:rPr lang="en-US" sz="1100" dirty="0" err="1">
                <a:latin typeface="+mj-lt"/>
              </a:rPr>
              <a:t>BELGEE</a:t>
            </a:r>
            <a:r>
              <a:rPr lang="en-US" sz="1100" dirty="0">
                <a:latin typeface="+mj-lt"/>
              </a:rPr>
              <a:t> </a:t>
            </a:r>
            <a:r>
              <a:rPr lang="en-US" sz="1100" dirty="0" err="1">
                <a:latin typeface="+mj-lt"/>
              </a:rPr>
              <a:t>X50</a:t>
            </a:r>
            <a:r>
              <a:rPr lang="en-US" sz="1100" dirty="0">
                <a:latin typeface="+mj-lt"/>
              </a:rPr>
              <a:t>. Conversely, sales of TENET models and </a:t>
            </a:r>
            <a:r>
              <a:rPr lang="en-US" sz="1100" dirty="0" err="1">
                <a:latin typeface="+mj-lt"/>
              </a:rPr>
              <a:t>BELGEE</a:t>
            </a:r>
            <a:r>
              <a:rPr lang="en-US" sz="1100" dirty="0">
                <a:latin typeface="+mj-lt"/>
              </a:rPr>
              <a:t> </a:t>
            </a:r>
            <a:r>
              <a:rPr lang="en-US" sz="1100" dirty="0" err="1">
                <a:latin typeface="+mj-lt"/>
              </a:rPr>
              <a:t>S50</a:t>
            </a:r>
            <a:r>
              <a:rPr lang="en-US" sz="1100" dirty="0">
                <a:latin typeface="+mj-lt"/>
              </a:rPr>
              <a:t> increased. TOP-10 models accounted for 45.6% of total sales. </a:t>
            </a:r>
            <a:endParaRPr lang="ru-RU" sz="1100" dirty="0">
              <a:latin typeface="+mj-lt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7321C66-80D2-4C0F-B7B5-4085284055AC}"/>
              </a:ext>
            </a:extLst>
          </p:cNvPr>
          <p:cNvSpPr txBox="1"/>
          <p:nvPr/>
        </p:nvSpPr>
        <p:spPr>
          <a:xfrm>
            <a:off x="1140178" y="332104"/>
            <a:ext cx="78750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b="1" dirty="0">
                <a:solidFill>
                  <a:srgbClr val="FF0000"/>
                </a:solidFill>
                <a:latin typeface="+mj-lt"/>
              </a:rPr>
              <a:t>Which corporate car sales grew in Q III?</a:t>
            </a:r>
            <a:r>
              <a:rPr lang="ru-RU" sz="1400" b="1" dirty="0">
                <a:solidFill>
                  <a:srgbClr val="FF0000"/>
                </a:solidFill>
                <a:latin typeface="+mj-lt"/>
              </a:rPr>
              <a:t> 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21AD12B-FFFC-4C82-82BF-4AF9C6C129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6735" y="2598136"/>
            <a:ext cx="8181975" cy="4171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28437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629</TotalTime>
  <Words>186</Words>
  <Application>Microsoft Office PowerPoint</Application>
  <PresentationFormat>Экран (4:3)</PresentationFormat>
  <Paragraphs>6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Тема Office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Болушева Ольга Александровна</dc:creator>
  <cp:lastModifiedBy>Болушева Ольга Александровна</cp:lastModifiedBy>
  <cp:revision>212</cp:revision>
  <cp:lastPrinted>2025-07-10T07:52:20Z</cp:lastPrinted>
  <dcterms:created xsi:type="dcterms:W3CDTF">2022-08-09T13:01:09Z</dcterms:created>
  <dcterms:modified xsi:type="dcterms:W3CDTF">2026-10-19T09:22:38Z</dcterms:modified>
</cp:coreProperties>
</file>