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61" r:id="rId3"/>
  </p:sldIdLst>
  <p:sldSz cx="9144000" cy="6858000" type="screen4x3"/>
  <p:notesSz cx="6797675" cy="99250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BC5C"/>
    <a:srgbClr val="F45A5A"/>
    <a:srgbClr val="FF6565"/>
    <a:srgbClr val="C55A11"/>
    <a:srgbClr val="F8CBAD"/>
    <a:srgbClr val="62983E"/>
    <a:srgbClr val="C0DDAD"/>
    <a:srgbClr val="B2D69A"/>
    <a:srgbClr val="91C46E"/>
    <a:srgbClr val="73B1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75" autoAdjust="0"/>
    <p:restoredTop sz="94660"/>
  </p:normalViewPr>
  <p:slideViewPr>
    <p:cSldViewPr snapToGrid="0">
      <p:cViewPr varScale="1">
        <p:scale>
          <a:sx n="112" d="100"/>
          <a:sy n="112" d="100"/>
        </p:scale>
        <p:origin x="183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E3D5989-14C6-404C-8A65-40B5B34DAE63}"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3969003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E3D5989-14C6-404C-8A65-40B5B34DAE63}"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706344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E3D5989-14C6-404C-8A65-40B5B34DAE63}"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749216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AE3D5989-14C6-404C-8A65-40B5B34DAE63}"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1570667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AE3D5989-14C6-404C-8A65-40B5B34DAE63}" type="datetimeFigureOut">
              <a:rPr lang="en-US" smtClean="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2590155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AE3D5989-14C6-404C-8A65-40B5B34DAE63}" type="datetimeFigureOut">
              <a:rPr lang="en-US" smtClean="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3763429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D5989-14C6-404C-8A65-40B5B34DAE63}" type="datetimeFigureOut">
              <a:rPr lang="en-US" smtClean="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3191823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E3D5989-14C6-404C-8A65-40B5B34DAE63}"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2319997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E3D5989-14C6-404C-8A65-40B5B34DAE63}"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3941163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E3D5989-14C6-404C-8A65-40B5B34DAE63}"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1880294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E3D5989-14C6-404C-8A65-40B5B34DAE63}"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DA2F48-50C3-457A-8AE0-18D3E6A1B6D3}" type="slidenum">
              <a:rPr lang="en-US" smtClean="0"/>
              <a:t>‹#›</a:t>
            </a:fld>
            <a:endParaRPr lang="en-US"/>
          </a:p>
        </p:txBody>
      </p:sp>
    </p:spTree>
    <p:extLst>
      <p:ext uri="{BB962C8B-B14F-4D97-AF65-F5344CB8AC3E}">
        <p14:creationId xmlns:p14="http://schemas.microsoft.com/office/powerpoint/2010/main" val="2925332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3D5989-14C6-404C-8A65-40B5B34DAE63}" type="datetimeFigureOut">
              <a:rPr lang="en-US" smtClean="0"/>
              <a:t>10/20/2026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A2F48-50C3-457A-8AE0-18D3E6A1B6D3}" type="slidenum">
              <a:rPr lang="en-US" smtClean="0"/>
              <a:t>‹#›</a:t>
            </a:fld>
            <a:endParaRPr lang="en-US"/>
          </a:p>
        </p:txBody>
      </p:sp>
    </p:spTree>
    <p:extLst>
      <p:ext uri="{BB962C8B-B14F-4D97-AF65-F5344CB8AC3E}">
        <p14:creationId xmlns:p14="http://schemas.microsoft.com/office/powerpoint/2010/main" val="40536965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napinfo.ru/" TargetMode="External"/><Relationship Id="rId2" Type="http://schemas.openxmlformats.org/officeDocument/2006/relationships/hyperlink" Target="http://www.free-powerpoint-templates-design.com/" TargetMode="External"/><Relationship Id="rId1" Type="http://schemas.openxmlformats.org/officeDocument/2006/relationships/slideLayout" Target="../slideLayouts/slideLayout1.xml"/><Relationship Id="rId4" Type="http://schemas.openxmlformats.org/officeDocument/2006/relationships/hyperlink" Target="https://en.napinfo.ru/services/automotive-statistics/automotive-statistic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a:hlinkClick r:id="rId2"/>
            <a:extLst>
              <a:ext uri="{FF2B5EF4-FFF2-40B4-BE49-F238E27FC236}">
                <a16:creationId xmlns:a16="http://schemas.microsoft.com/office/drawing/2014/main" id="{CBCFBD78-F930-41BB-8450-6CCA5ADD029E}"/>
              </a:ext>
            </a:extLst>
          </p:cNvPr>
          <p:cNvSpPr txBox="1"/>
          <p:nvPr/>
        </p:nvSpPr>
        <p:spPr>
          <a:xfrm>
            <a:off x="1062446" y="6583044"/>
            <a:ext cx="7585165" cy="215444"/>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685800">
              <a:defRPr/>
            </a:pPr>
            <a:r>
              <a:rPr lang="en-US" sz="800" i="1" dirty="0">
                <a:latin typeface="Arial" panose="020B0604020202020204" pitchFamily="34" charset="0"/>
                <a:cs typeface="Arial" panose="020B0604020202020204" pitchFamily="34" charset="0"/>
              </a:rPr>
              <a:t>Source</a:t>
            </a:r>
            <a:r>
              <a:rPr lang="ru-RU" sz="800" i="1" dirty="0">
                <a:latin typeface="Arial" panose="020B0604020202020204" pitchFamily="34" charset="0"/>
                <a:cs typeface="Arial" panose="020B0604020202020204" pitchFamily="34" charset="0"/>
              </a:rPr>
              <a:t>: </a:t>
            </a:r>
            <a:r>
              <a:rPr lang="en-US" sz="800" i="1" dirty="0" err="1">
                <a:latin typeface="Arial" panose="020B0604020202020204" pitchFamily="34" charset="0"/>
                <a:cs typeface="Arial" panose="020B0604020202020204" pitchFamily="34" charset="0"/>
              </a:rPr>
              <a:t>NAPI</a:t>
            </a:r>
            <a:r>
              <a:rPr lang="ru-RU" sz="800" i="1" dirty="0">
                <a:latin typeface="Arial" panose="020B0604020202020204" pitchFamily="34" charset="0"/>
                <a:cs typeface="Arial" panose="020B0604020202020204" pitchFamily="34" charset="0"/>
              </a:rPr>
              <a:t> / </a:t>
            </a:r>
            <a:r>
              <a:rPr lang="en-US" sz="800" i="1" dirty="0">
                <a:latin typeface="Arial" panose="020B0604020202020204" pitchFamily="34" charset="0"/>
                <a:cs typeface="Arial" panose="020B0604020202020204" pitchFamily="34" charset="0"/>
              </a:rPr>
              <a:t>National Industrial Information Agency</a:t>
            </a:r>
            <a:endParaRPr lang="ko-KR" altLang="en-US" sz="800" i="1" dirty="0">
              <a:latin typeface="Arial" panose="020B0604020202020204" pitchFamily="34" charset="0"/>
              <a:ea typeface="맑은 고딕" panose="020B0503020000020004" pitchFamily="34" charset="-127"/>
              <a:cs typeface="Arial" panose="020B0604020202020204" pitchFamily="34" charset="0"/>
            </a:endParaRPr>
          </a:p>
        </p:txBody>
      </p:sp>
      <p:sp>
        <p:nvSpPr>
          <p:cNvPr id="33" name="TextBox 32">
            <a:extLst>
              <a:ext uri="{FF2B5EF4-FFF2-40B4-BE49-F238E27FC236}">
                <a16:creationId xmlns:a16="http://schemas.microsoft.com/office/drawing/2014/main" id="{8530DEBC-9A0F-4DD2-9CF9-5592BFE764C6}"/>
              </a:ext>
            </a:extLst>
          </p:cNvPr>
          <p:cNvSpPr txBox="1"/>
          <p:nvPr/>
        </p:nvSpPr>
        <p:spPr>
          <a:xfrm>
            <a:off x="1440872" y="636562"/>
            <a:ext cx="7509163" cy="2631490"/>
          </a:xfrm>
          <a:prstGeom prst="rect">
            <a:avLst/>
          </a:prstGeom>
          <a:noFill/>
        </p:spPr>
        <p:txBody>
          <a:bodyPr wrap="square" rtlCol="0">
            <a:spAutoFit/>
          </a:bodyPr>
          <a:lstStyle/>
          <a:p>
            <a:pPr algn="just">
              <a:lnSpc>
                <a:spcPts val="1800"/>
              </a:lnSpc>
            </a:pPr>
            <a:r>
              <a:rPr lang="en-US" sz="1050" dirty="0">
                <a:latin typeface="+mj-lt"/>
              </a:rPr>
              <a:t>According to the marketing agency </a:t>
            </a:r>
            <a:r>
              <a:rPr lang="en-US" sz="1050" dirty="0" err="1">
                <a:latin typeface="+mj-lt"/>
                <a:hlinkClick r:id="rId3"/>
              </a:rPr>
              <a:t>NAPI</a:t>
            </a:r>
            <a:r>
              <a:rPr lang="en-US" sz="1050" dirty="0">
                <a:latin typeface="+mj-lt"/>
              </a:rPr>
              <a:t>, 10.0 thousand used buses were sold in January-September 2026, which was a 20.1% decline on the similar period of the previous year.</a:t>
            </a:r>
            <a:endParaRPr lang="ru-RU" sz="1050" dirty="0">
              <a:latin typeface="+mj-lt"/>
            </a:endParaRPr>
          </a:p>
          <a:p>
            <a:pPr algn="just">
              <a:lnSpc>
                <a:spcPts val="1800"/>
              </a:lnSpc>
            </a:pPr>
            <a:endParaRPr lang="ru-RU" sz="1050" dirty="0">
              <a:latin typeface="+mj-lt"/>
            </a:endParaRPr>
          </a:p>
          <a:p>
            <a:pPr algn="just">
              <a:lnSpc>
                <a:spcPts val="1800"/>
              </a:lnSpc>
            </a:pPr>
            <a:r>
              <a:rPr lang="en-US" sz="1050" dirty="0">
                <a:latin typeface="+mj-lt"/>
              </a:rPr>
              <a:t>“Fresh” used buses manufactured in 2022-2026 accounted for 16.9% (1.69 thousand units) of sales in the used bus market. Looking specifically at the model years with the largest sales volumes during nine months, buses manufactured in 2019, 2020, and 2021 each saw sales exceeding 0.8 thousand units, collectively accounting for 25.5% (2.55 thousand units). Buses manufactured in 2017 and 2018 also saw sales of over 0.9 thousand units each, representing a combined share of 18.7% (1.87 thousand units). Buses aged over 10 years or older accounted for 38.9% of total sales.</a:t>
            </a:r>
          </a:p>
          <a:p>
            <a:pPr algn="just">
              <a:lnSpc>
                <a:spcPts val="1800"/>
              </a:lnSpc>
            </a:pPr>
            <a:endParaRPr lang="ru-RU" sz="1050" dirty="0">
              <a:latin typeface="+mj-lt"/>
            </a:endParaRPr>
          </a:p>
          <a:p>
            <a:pPr algn="just">
              <a:lnSpc>
                <a:spcPts val="1800"/>
              </a:lnSpc>
            </a:pPr>
            <a:r>
              <a:rPr lang="en-US" sz="1050" dirty="0">
                <a:latin typeface="+mj-lt"/>
              </a:rPr>
              <a:t>The TOP-10 list of regions </a:t>
            </a:r>
            <a:r>
              <a:rPr lang="en-US" sz="1050" dirty="0">
                <a:latin typeface="+mj-lt"/>
                <a:hlinkClick r:id="rId4"/>
              </a:rPr>
              <a:t>by used bus sales</a:t>
            </a:r>
            <a:r>
              <a:rPr lang="ru-RU" sz="1050" dirty="0">
                <a:latin typeface="+mj-lt"/>
                <a:hlinkClick r:id="rId4"/>
              </a:rPr>
              <a:t> </a:t>
            </a:r>
            <a:r>
              <a:rPr lang="en-US" sz="1050" dirty="0">
                <a:latin typeface="+mj-lt"/>
              </a:rPr>
              <a:t>was headed by the Moscow region (1.28 thousand units), the Krasnodar region (0.67 thousand units), and the Bashkortostan Republic (0.63 thousand units). </a:t>
            </a:r>
            <a:endParaRPr lang="ru-RU" sz="1050" dirty="0">
              <a:latin typeface="+mj-lt"/>
            </a:endParaRPr>
          </a:p>
        </p:txBody>
      </p:sp>
      <p:sp>
        <p:nvSpPr>
          <p:cNvPr id="38" name="TextBox 37">
            <a:extLst>
              <a:ext uri="{FF2B5EF4-FFF2-40B4-BE49-F238E27FC236}">
                <a16:creationId xmlns:a16="http://schemas.microsoft.com/office/drawing/2014/main" id="{42F7D0BA-7DBC-44E6-A9E6-58B3037E3E1F}"/>
              </a:ext>
            </a:extLst>
          </p:cNvPr>
          <p:cNvSpPr txBox="1"/>
          <p:nvPr/>
        </p:nvSpPr>
        <p:spPr>
          <a:xfrm>
            <a:off x="1317512" y="298008"/>
            <a:ext cx="7755881" cy="338554"/>
          </a:xfrm>
          <a:prstGeom prst="rect">
            <a:avLst/>
          </a:prstGeom>
          <a:noFill/>
        </p:spPr>
        <p:txBody>
          <a:bodyPr wrap="square" rtlCol="0">
            <a:spAutoFit/>
          </a:bodyPr>
          <a:lstStyle/>
          <a:p>
            <a:pPr algn="r"/>
            <a:r>
              <a:rPr lang="en-US" sz="1600" b="1" dirty="0">
                <a:solidFill>
                  <a:srgbClr val="FF0000"/>
                </a:solidFill>
              </a:rPr>
              <a:t>Which age groups of used buses are selling most actively, and in </a:t>
            </a:r>
            <a:r>
              <a:rPr lang="en-US" sz="1600" b="1">
                <a:solidFill>
                  <a:srgbClr val="FF0000"/>
                </a:solidFill>
              </a:rPr>
              <a:t>which regions</a:t>
            </a:r>
            <a:endParaRPr lang="ru-RU" sz="1600" b="1" dirty="0">
              <a:solidFill>
                <a:srgbClr val="FF0000"/>
              </a:solidFill>
              <a:cs typeface="Arial" panose="020B0604020202020204" pitchFamily="34" charset="0"/>
            </a:endParaRPr>
          </a:p>
        </p:txBody>
      </p:sp>
    </p:spTree>
    <p:extLst>
      <p:ext uri="{BB962C8B-B14F-4D97-AF65-F5344CB8AC3E}">
        <p14:creationId xmlns:p14="http://schemas.microsoft.com/office/powerpoint/2010/main" val="3840055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6689FC11-D14C-490D-899A-5682791E2560}"/>
              </a:ext>
            </a:extLst>
          </p:cNvPr>
          <p:cNvSpPr/>
          <p:nvPr/>
        </p:nvSpPr>
        <p:spPr>
          <a:xfrm>
            <a:off x="6007693" y="4033615"/>
            <a:ext cx="743485" cy="1452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a:solidFill>
                  <a:schemeClr val="bg1"/>
                </a:solidFill>
              </a:ln>
              <a:solidFill>
                <a:schemeClr val="bg1"/>
              </a:solidFill>
            </a:endParaRPr>
          </a:p>
        </p:txBody>
      </p:sp>
      <p:pic>
        <p:nvPicPr>
          <p:cNvPr id="14" name="Рисунок 13">
            <a:extLst>
              <a:ext uri="{FF2B5EF4-FFF2-40B4-BE49-F238E27FC236}">
                <a16:creationId xmlns:a16="http://schemas.microsoft.com/office/drawing/2014/main" id="{103CAE66-60DF-4655-9372-48CA10BDC8CB}"/>
              </a:ext>
            </a:extLst>
          </p:cNvPr>
          <p:cNvPicPr>
            <a:picLocks noChangeAspect="1"/>
          </p:cNvPicPr>
          <p:nvPr/>
        </p:nvPicPr>
        <p:blipFill>
          <a:blip r:embed="rId2"/>
          <a:stretch>
            <a:fillRect/>
          </a:stretch>
        </p:blipFill>
        <p:spPr>
          <a:xfrm>
            <a:off x="809358" y="717223"/>
            <a:ext cx="7696200" cy="6038850"/>
          </a:xfrm>
          <a:prstGeom prst="rect">
            <a:avLst/>
          </a:prstGeom>
        </p:spPr>
      </p:pic>
      <p:sp>
        <p:nvSpPr>
          <p:cNvPr id="15" name="Прямоугольник 14">
            <a:extLst>
              <a:ext uri="{FF2B5EF4-FFF2-40B4-BE49-F238E27FC236}">
                <a16:creationId xmlns:a16="http://schemas.microsoft.com/office/drawing/2014/main" id="{549DCEBF-8EA7-478A-9DB2-4503484AC035}"/>
              </a:ext>
            </a:extLst>
          </p:cNvPr>
          <p:cNvSpPr/>
          <p:nvPr/>
        </p:nvSpPr>
        <p:spPr>
          <a:xfrm>
            <a:off x="5700045" y="3973794"/>
            <a:ext cx="111095" cy="20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083454356"/>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1372</TotalTime>
  <Words>202</Words>
  <Application>Microsoft Office PowerPoint</Application>
  <PresentationFormat>Экран (4:3)</PresentationFormat>
  <Paragraphs>7</Paragraphs>
  <Slides>2</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vt:i4>
      </vt:variant>
    </vt:vector>
  </HeadingPairs>
  <TitlesOfParts>
    <vt:vector size="6" baseType="lpstr">
      <vt:lpstr>Arial</vt:lpstr>
      <vt:lpstr>Calibri</vt:lpstr>
      <vt:lpstr>Calibri Light</vt:lpstr>
      <vt:lpstr>Тема Office</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Болушева Ольга Александровна</dc:creator>
  <cp:lastModifiedBy>Болушева Ольга Александровна</cp:lastModifiedBy>
  <cp:revision>209</cp:revision>
  <cp:lastPrinted>2025-02-13T07:23:18Z</cp:lastPrinted>
  <dcterms:created xsi:type="dcterms:W3CDTF">2022-08-09T13:01:09Z</dcterms:created>
  <dcterms:modified xsi:type="dcterms:W3CDTF">2026-10-20T09:57:45Z</dcterms:modified>
</cp:coreProperties>
</file>