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5A8B39"/>
    <a:srgbClr val="70AD47"/>
    <a:srgbClr val="333399"/>
    <a:srgbClr val="666699"/>
    <a:srgbClr val="993366"/>
    <a:srgbClr val="A50021"/>
    <a:srgbClr val="CC3300"/>
    <a:srgbClr val="A6A6A6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5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1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napinfo.ru/services/corporate-vehicle-market/corporate-vehicle-fleet/" TargetMode="External"/><Relationship Id="rId2" Type="http://schemas.openxmlformats.org/officeDocument/2006/relationships/hyperlink" Target="https://en.napinfo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981739" y="289441"/>
            <a:ext cx="3981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What regions have the larger Chinese car fleets</a:t>
            </a:r>
            <a:endParaRPr lang="ru-RU" sz="1600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0776" y="663215"/>
            <a:ext cx="760614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US" sz="1200" dirty="0">
                <a:latin typeface="+mj-lt"/>
              </a:rPr>
              <a:t>According to the marketing agency</a:t>
            </a:r>
            <a:r>
              <a:rPr lang="ru-RU" sz="1200" dirty="0">
                <a:latin typeface="+mj-lt"/>
              </a:rPr>
              <a:t> </a:t>
            </a:r>
            <a:r>
              <a:rPr lang="en-US" sz="1200" dirty="0" err="1">
                <a:latin typeface="+mj-lt"/>
                <a:hlinkClick r:id="rId2"/>
              </a:rPr>
              <a:t>NAPI</a:t>
            </a:r>
            <a:r>
              <a:rPr lang="ru-RU" sz="1200" dirty="0">
                <a:latin typeface="+mj-lt"/>
              </a:rPr>
              <a:t>, </a:t>
            </a:r>
            <a:r>
              <a:rPr lang="en-US" sz="1200" dirty="0">
                <a:latin typeface="+mj-lt"/>
              </a:rPr>
              <a:t>the </a:t>
            </a:r>
            <a:r>
              <a:rPr lang="en-US" sz="1200" dirty="0">
                <a:latin typeface="+mj-lt"/>
                <a:hlinkClick r:id="rId3"/>
              </a:rPr>
              <a:t>car fleet</a:t>
            </a:r>
            <a:r>
              <a:rPr lang="en-US" sz="1200" dirty="0">
                <a:latin typeface="+mj-lt"/>
              </a:rPr>
              <a:t> numbers 2.2 million units as of July 1, 2026</a:t>
            </a:r>
            <a:r>
              <a:rPr lang="ru-RU" sz="1200" dirty="0">
                <a:latin typeface="+mj-lt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ts val="1500"/>
              </a:lnSpc>
            </a:pPr>
            <a:r>
              <a:rPr lang="ru-RU" sz="1200" dirty="0">
                <a:latin typeface="+mj-lt"/>
              </a:rPr>
              <a:t> </a:t>
            </a:r>
            <a:endParaRPr lang="ru-RU" sz="1200" dirty="0">
              <a:latin typeface="+mj-lt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n-US" sz="1200" dirty="0">
                <a:latin typeface="+mj-lt"/>
              </a:rPr>
              <a:t>Russian brands dominate the fleet with 830.4 thousand units, accounting for 37.2%. Chinese cars rank second in the fleet with 415.7 thousand units: their share reached 18.6%. Japanese and German 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cars</a:t>
            </a:r>
            <a:r>
              <a:rPr lang="ru-RU" sz="12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+mj-lt"/>
              </a:rPr>
              <a:t>account for 11.4% (253.7 thousand units) and 10.1% (225.3 thousand units) of the </a:t>
            </a:r>
            <a:r>
              <a:rPr lang="en-US" sz="1200" dirty="0">
                <a:latin typeface="+mj-lt"/>
                <a:cs typeface="Arial" panose="020B0604020202020204" pitchFamily="34" charset="0"/>
              </a:rPr>
              <a:t>fleet</a:t>
            </a:r>
            <a:r>
              <a:rPr lang="en-US" sz="1200" dirty="0">
                <a:latin typeface="+mj-lt"/>
              </a:rPr>
              <a:t>, respectively. Smaller shares belong to Korean brands - 8.0% (179.3 thousand units), American brands - 4.7% (106.8 thousand units), and brands from other countries. </a:t>
            </a:r>
          </a:p>
          <a:p>
            <a:pPr algn="just">
              <a:lnSpc>
                <a:spcPts val="1500"/>
              </a:lnSpc>
            </a:pPr>
            <a:endParaRPr lang="en-US" sz="1200" dirty="0">
              <a:latin typeface="+mj-lt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r>
              <a:rPr lang="en-US" sz="1200" dirty="0">
                <a:latin typeface="+mj-lt"/>
              </a:rPr>
              <a:t>Chinese cars make up more than a quarter of the fleets in Moscow, Saint Petersburg, the Moscow region, and Sevastopol.  </a:t>
            </a:r>
            <a:endParaRPr lang="ru-RU" sz="12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9AEC1F-EF71-4A28-9D1C-1970D0862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235" y="2287095"/>
            <a:ext cx="7734300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322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267</TotalTime>
  <Words>142</Words>
  <Application>Microsoft Office PowerPoint</Application>
  <PresentationFormat>Экран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67</cp:revision>
  <dcterms:created xsi:type="dcterms:W3CDTF">2022-08-09T13:01:09Z</dcterms:created>
  <dcterms:modified xsi:type="dcterms:W3CDTF">2026-10-14T08:13:14Z</dcterms:modified>
</cp:coreProperties>
</file>