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3" r:id="rId2"/>
    <p:sldId id="265" r:id="rId3"/>
  </p:sldIdLst>
  <p:sldSz cx="9144000" cy="6858000" type="screen4x3"/>
  <p:notesSz cx="6797675" cy="99250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76B7"/>
    <a:srgbClr val="1B4367"/>
    <a:srgbClr val="1F4E79"/>
    <a:srgbClr val="7C9CD6"/>
    <a:srgbClr val="EDEFF3"/>
    <a:srgbClr val="EAF4E4"/>
    <a:srgbClr val="6DA945"/>
    <a:srgbClr val="6B6B6B"/>
    <a:srgbClr val="4B732F"/>
    <a:srgbClr val="3A59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071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211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003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344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216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667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155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429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823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997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163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294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332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3D5989-14C6-404C-8A65-40B5B34DAE63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696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en.napinfo.ru/services/residual-value-of-cars-and-special-purpose-vehicles/vehicle-residual-value/" TargetMode="External"/><Relationship Id="rId2" Type="http://schemas.openxmlformats.org/officeDocument/2006/relationships/hyperlink" Target="https://en.napinfo.ru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68C4DFF0-ECE3-4740-BCD5-22EC7D105B50}"/>
              </a:ext>
            </a:extLst>
          </p:cNvPr>
          <p:cNvSpPr/>
          <p:nvPr/>
        </p:nvSpPr>
        <p:spPr>
          <a:xfrm>
            <a:off x="4428036" y="6507094"/>
            <a:ext cx="4377563" cy="2308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r" defTabSz="914400">
              <a:defRPr/>
            </a:pPr>
            <a:r>
              <a:rPr lang="en-US" altLang="ko-KR" sz="900" i="1" dirty="0">
                <a:solidFill>
                  <a:prstClr val="black"/>
                </a:solidFill>
                <a:latin typeface="Arial" panose="020B0604020202020204" pitchFamily="34" charset="0"/>
                <a:ea typeface="맑은 고딕" panose="020B0503020000020004" pitchFamily="34" charset="-127"/>
                <a:cs typeface="Arial" panose="020B0604020202020204" pitchFamily="34" charset="0"/>
              </a:rPr>
              <a:t>Source</a:t>
            </a:r>
            <a:r>
              <a:rPr lang="ru-RU" altLang="ko-KR" sz="900" i="1" dirty="0">
                <a:solidFill>
                  <a:prstClr val="black"/>
                </a:solidFill>
                <a:latin typeface="Arial" panose="020B0604020202020204" pitchFamily="34" charset="0"/>
                <a:ea typeface="맑은 고딕" panose="020B0503020000020004" pitchFamily="34" charset="-127"/>
                <a:cs typeface="Arial" panose="020B0604020202020204" pitchFamily="34" charset="0"/>
              </a:rPr>
              <a:t>: </a:t>
            </a:r>
            <a:r>
              <a:rPr lang="en-US" altLang="ko-KR" sz="900" i="1" dirty="0" err="1">
                <a:solidFill>
                  <a:prstClr val="black"/>
                </a:solidFill>
                <a:latin typeface="Arial" panose="020B0604020202020204" pitchFamily="34" charset="0"/>
                <a:ea typeface="맑은 고딕" panose="020B0503020000020004" pitchFamily="34" charset="-127"/>
                <a:cs typeface="Arial" panose="020B0604020202020204" pitchFamily="34" charset="0"/>
              </a:rPr>
              <a:t>NAPI</a:t>
            </a:r>
            <a:r>
              <a:rPr lang="ru-RU" altLang="ko-KR" sz="900" i="1" dirty="0">
                <a:solidFill>
                  <a:prstClr val="black"/>
                </a:solidFill>
                <a:latin typeface="Arial" panose="020B0604020202020204" pitchFamily="34" charset="0"/>
                <a:ea typeface="맑은 고딕" panose="020B0503020000020004" pitchFamily="34" charset="-127"/>
                <a:cs typeface="Arial" panose="020B0604020202020204" pitchFamily="34" charset="0"/>
              </a:rPr>
              <a:t> (</a:t>
            </a:r>
            <a:r>
              <a:rPr lang="en-US" sz="900" i="1" dirty="0">
                <a:latin typeface="Arial" panose="020B0604020202020204" pitchFamily="34" charset="0"/>
                <a:cs typeface="Arial" panose="020B0604020202020204" pitchFamily="34" charset="0"/>
              </a:rPr>
              <a:t>National Industrial Information Agency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ko-KR" altLang="en-US" sz="900" dirty="0">
              <a:solidFill>
                <a:prstClr val="black"/>
              </a:solidFill>
              <a:latin typeface="Arial" panose="020B0604020202020204" pitchFamily="34" charset="0"/>
              <a:ea typeface="맑은 고딕" panose="020B0503020000020004" pitchFamily="34" charset="-127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438102" y="629916"/>
            <a:ext cx="757650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t">
              <a:spcBef>
                <a:spcPts val="600"/>
              </a:spcBef>
              <a:spcAft>
                <a:spcPts val="600"/>
              </a:spcAft>
            </a:pPr>
            <a:r>
              <a:rPr lang="en-US" sz="1200" dirty="0">
                <a:latin typeface="+mj-lt"/>
              </a:rPr>
              <a:t>The marketing agency </a:t>
            </a:r>
            <a:r>
              <a:rPr lang="en-US" sz="1200" dirty="0" err="1">
                <a:latin typeface="+mj-lt"/>
                <a:cs typeface="Arial" panose="020B0604020202020204" pitchFamily="34" charset="0"/>
                <a:hlinkClick r:id="rId2"/>
              </a:rPr>
              <a:t>NAPI</a:t>
            </a:r>
            <a:r>
              <a:rPr lang="en-US" sz="1200" dirty="0">
                <a:latin typeface="+mj-lt"/>
              </a:rPr>
              <a:t> has updated its "</a:t>
            </a:r>
            <a:r>
              <a:rPr lang="en-US" sz="1200" dirty="0">
                <a:latin typeface="+mj-lt"/>
                <a:hlinkClick r:id="rId3"/>
              </a:rPr>
              <a:t>Car residual value</a:t>
            </a:r>
            <a:r>
              <a:rPr lang="en-US" sz="1200" dirty="0">
                <a:latin typeface="+mj-lt"/>
              </a:rPr>
              <a:t>" report based on Q III 2026 data. The chart shows average prices for new KIA Rio (of 2019–2021 years of manufacture) and </a:t>
            </a:r>
            <a:r>
              <a:rPr lang="en-US" sz="1200" dirty="0" err="1">
                <a:latin typeface="+mj-lt"/>
              </a:rPr>
              <a:t>Belgee</a:t>
            </a:r>
            <a:r>
              <a:rPr lang="en-US" sz="1200" dirty="0">
                <a:latin typeface="+mj-lt"/>
              </a:rPr>
              <a:t> </a:t>
            </a:r>
            <a:r>
              <a:rPr lang="en-US" sz="1200" dirty="0" err="1">
                <a:latin typeface="+mj-lt"/>
              </a:rPr>
              <a:t>X50</a:t>
            </a:r>
            <a:r>
              <a:rPr lang="en-US" sz="1200" dirty="0">
                <a:latin typeface="+mj-lt"/>
              </a:rPr>
              <a:t> (of 2023–2025 years of manufacture) cars, as well as the residual value of used versions of these cars in Q III of the current year.</a:t>
            </a:r>
            <a:endParaRPr lang="ru-RU" sz="1200" dirty="0">
              <a:latin typeface="+mj-lt"/>
            </a:endParaRPr>
          </a:p>
          <a:p>
            <a:pPr algn="just" fontAlgn="t">
              <a:spcBef>
                <a:spcPts val="600"/>
              </a:spcBef>
              <a:spcAft>
                <a:spcPts val="600"/>
              </a:spcAft>
            </a:pPr>
            <a:r>
              <a:rPr lang="en-US" sz="1200" dirty="0">
                <a:latin typeface="+mj-lt"/>
              </a:rPr>
              <a:t>KIA Rio models manufactured in 2016 retained 127.3% of their original average price. The residual value of models manufactured in 2017 was 139.5%. Models manufactured in 2018 and 2019 retained over 147% of their value. The residual value of KIA Rio models manufactured in 2020 was 151.5%, while that of models manufactured in 2021 - 128.2%. </a:t>
            </a:r>
          </a:p>
          <a:p>
            <a:pPr algn="just" fontAlgn="t">
              <a:spcBef>
                <a:spcPts val="600"/>
              </a:spcBef>
              <a:spcAft>
                <a:spcPts val="600"/>
              </a:spcAft>
            </a:pPr>
            <a:r>
              <a:rPr lang="en-US" sz="1200" dirty="0" err="1">
                <a:latin typeface="+mj-lt"/>
              </a:rPr>
              <a:t>Belgee</a:t>
            </a:r>
            <a:r>
              <a:rPr lang="en-US" sz="1200" dirty="0">
                <a:latin typeface="+mj-lt"/>
              </a:rPr>
              <a:t> </a:t>
            </a:r>
            <a:r>
              <a:rPr lang="en-US" sz="1200" dirty="0" err="1">
                <a:latin typeface="+mj-lt"/>
              </a:rPr>
              <a:t>X50</a:t>
            </a:r>
            <a:r>
              <a:rPr lang="en-US" sz="1200" dirty="0">
                <a:latin typeface="+mj-lt"/>
              </a:rPr>
              <a:t> models manufactured in 2023 retained 61.0% of their value. The residual value of models manufactured in 2024 was 76.6%, while that of models manufactured in 2025 - 74.2%. </a:t>
            </a:r>
            <a:endParaRPr lang="ru-RU" sz="1200" dirty="0">
              <a:latin typeface="+mj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55914" y="251261"/>
            <a:ext cx="795869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600" b="1" dirty="0">
                <a:solidFill>
                  <a:srgbClr val="FF0000"/>
                </a:solidFill>
                <a:latin typeface="+mj-lt"/>
              </a:rPr>
              <a:t>Residual value of KIA Rio and </a:t>
            </a:r>
            <a:r>
              <a:rPr lang="en-US" sz="1600" b="1" dirty="0" err="1">
                <a:solidFill>
                  <a:srgbClr val="FF0000"/>
                </a:solidFill>
                <a:latin typeface="+mj-lt"/>
              </a:rPr>
              <a:t>Belgee</a:t>
            </a:r>
            <a:r>
              <a:rPr lang="en-US" sz="1600" b="1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1600" b="1" dirty="0" err="1">
                <a:solidFill>
                  <a:srgbClr val="FF0000"/>
                </a:solidFill>
                <a:latin typeface="+mj-lt"/>
              </a:rPr>
              <a:t>X50</a:t>
            </a:r>
            <a:r>
              <a:rPr lang="en-US" sz="1600" b="1" dirty="0">
                <a:solidFill>
                  <a:srgbClr val="FF0000"/>
                </a:solidFill>
                <a:latin typeface="+mj-lt"/>
              </a:rPr>
              <a:t> cars</a:t>
            </a:r>
            <a:endParaRPr lang="ru-RU" sz="1600" b="1" dirty="0">
              <a:solidFill>
                <a:srgbClr val="FF0000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95002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3756750-2D22-49C5-A086-0DF6395352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2176" y="778023"/>
            <a:ext cx="7381875" cy="601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27857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2631</TotalTime>
  <Words>183</Words>
  <Application>Microsoft Office PowerPoint</Application>
  <PresentationFormat>Экран (4:3)</PresentationFormat>
  <Paragraphs>5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Болушева Ольга Александровна</dc:creator>
  <cp:lastModifiedBy>Болушева Ольга Александровна</cp:lastModifiedBy>
  <cp:revision>328</cp:revision>
  <cp:lastPrinted>2026-05-13T08:44:18Z</cp:lastPrinted>
  <dcterms:created xsi:type="dcterms:W3CDTF">2022-08-09T13:01:09Z</dcterms:created>
  <dcterms:modified xsi:type="dcterms:W3CDTF">2026-10-13T08:55:12Z</dcterms:modified>
</cp:coreProperties>
</file>