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6" r:id="rId3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7A1"/>
    <a:srgbClr val="33CDC7"/>
    <a:srgbClr val="587DD0"/>
    <a:srgbClr val="6C8DD5"/>
    <a:srgbClr val="4573D5"/>
    <a:srgbClr val="1D7471"/>
    <a:srgbClr val="2A4580"/>
    <a:srgbClr val="201F1F"/>
    <a:srgbClr val="F24040"/>
    <a:srgbClr val="F4D4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0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1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70AD47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15"/>
              <c:layout>
                <c:manualLayout>
                  <c:x val="6.0578002244668784E-2"/>
                  <c:y val="3.74509304344557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7D-4B3F-8749-D21F501C25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('Лист1 (2)'!$G$4:$G$18,'Лист1 (2)'!$G$20)</c:f>
              <c:strCache>
                <c:ptCount val="16"/>
                <c:pt idx="0">
                  <c:v>Chukotka AR</c:v>
                </c:pt>
                <c:pt idx="1">
                  <c:v>Magadan region</c:v>
                </c:pt>
                <c:pt idx="2">
                  <c:v>Yamalo-Nenets AR</c:v>
                </c:pt>
                <c:pt idx="3">
                  <c:v>Khanty-Mansi AR</c:v>
                </c:pt>
                <c:pt idx="4">
                  <c:v>Sakhalin region</c:v>
                </c:pt>
                <c:pt idx="5">
                  <c:v>Tatarstan Republic</c:v>
                </c:pt>
                <c:pt idx="6">
                  <c:v>Kemerovo region</c:v>
                </c:pt>
                <c:pt idx="7">
                  <c:v>Komi Republic</c:v>
                </c:pt>
                <c:pt idx="8">
                  <c:v>Yaroslavl region</c:v>
                </c:pt>
                <c:pt idx="9">
                  <c:v>Moscow</c:v>
                </c:pt>
                <c:pt idx="10">
                  <c:v>Vologda region</c:v>
                </c:pt>
                <c:pt idx="11">
                  <c:v>Murmansk region</c:v>
                </c:pt>
                <c:pt idx="12">
                  <c:v>Tambov region</c:v>
                </c:pt>
                <c:pt idx="13">
                  <c:v>Krasnoyarsk region</c:v>
                </c:pt>
                <c:pt idx="14">
                  <c:v>Lipetsk region</c:v>
                </c:pt>
                <c:pt idx="15">
                  <c:v>Other</c:v>
                </c:pt>
              </c:strCache>
            </c:strRef>
          </c:cat>
          <c:val>
            <c:numRef>
              <c:f>('Лист1 (2)'!$J$4:$J$18,'Лист1 (2)'!$J$20)</c:f>
              <c:numCache>
                <c:formatCode>0.0%</c:formatCode>
                <c:ptCount val="16"/>
                <c:pt idx="0">
                  <c:v>0.60226687274600721</c:v>
                </c:pt>
                <c:pt idx="1">
                  <c:v>0.55259613945832708</c:v>
                </c:pt>
                <c:pt idx="2">
                  <c:v>0.46599550639474596</c:v>
                </c:pt>
                <c:pt idx="3">
                  <c:v>0.43636150647220756</c:v>
                </c:pt>
                <c:pt idx="4">
                  <c:v>0.40162652486706285</c:v>
                </c:pt>
                <c:pt idx="5">
                  <c:v>0.3723770665536244</c:v>
                </c:pt>
                <c:pt idx="6">
                  <c:v>0.36659528042670114</c:v>
                </c:pt>
                <c:pt idx="7">
                  <c:v>0.36303653777935441</c:v>
                </c:pt>
                <c:pt idx="8">
                  <c:v>0.35970333745364647</c:v>
                </c:pt>
                <c:pt idx="9">
                  <c:v>0.3571024335031126</c:v>
                </c:pt>
                <c:pt idx="10">
                  <c:v>0.35450496931515779</c:v>
                </c:pt>
                <c:pt idx="11">
                  <c:v>0.35440460380699423</c:v>
                </c:pt>
                <c:pt idx="12">
                  <c:v>0.35278360121127417</c:v>
                </c:pt>
                <c:pt idx="13">
                  <c:v>0.34994973299734955</c:v>
                </c:pt>
                <c:pt idx="14">
                  <c:v>0.3482617920678962</c:v>
                </c:pt>
                <c:pt idx="15">
                  <c:v>0.26943718309321779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C-43F2-989F-B72D01BEEA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70720816"/>
        <c:axId val="2070712496"/>
      </c:barChart>
      <c:catAx>
        <c:axId val="20707208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0712496"/>
        <c:crosses val="autoZero"/>
        <c:auto val="1"/>
        <c:lblAlgn val="ctr"/>
        <c:lblOffset val="100"/>
        <c:noMultiLvlLbl val="0"/>
      </c:catAx>
      <c:valAx>
        <c:axId val="2070712496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70720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ysClr val="windowText" lastClr="000000"/>
          </a:solidFill>
        </a:defRPr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napinfo.ru/" TargetMode="External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hyperlink" Target="https://en.napinfo.ru/services/corporate-vehicle-market/corporate-vehicle-fleet/" TargetMode="External"/><Relationship Id="rId4" Type="http://schemas.openxmlformats.org/officeDocument/2006/relationships/hyperlink" Target="https://en.napinfo.ru/services/automotive-statistics/vehicle-park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" TargetMode="External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hyperlink" Target="https://napinfo.ru/services/rynok-korporativnyh-avtomobilej/park-korporativnyh-avtomobilej/" TargetMode="External"/><Relationship Id="rId4" Type="http://schemas.openxmlformats.org/officeDocument/2006/relationships/hyperlink" Target="https://napinfo.ru/services/avtomobilnaya-statistika/park-avtomobilej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hlinkClick r:id="rId2"/>
            <a:extLst>
              <a:ext uri="{FF2B5EF4-FFF2-40B4-BE49-F238E27FC236}">
                <a16:creationId xmlns:a16="http://schemas.microsoft.com/office/drawing/2014/main" id="{CBCFBD78-F930-41BB-8450-6CCA5ADD029E}"/>
              </a:ext>
            </a:extLst>
          </p:cNvPr>
          <p:cNvSpPr txBox="1"/>
          <p:nvPr/>
        </p:nvSpPr>
        <p:spPr>
          <a:xfrm>
            <a:off x="4572000" y="6557137"/>
            <a:ext cx="3987191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>
              <a:defRPr/>
            </a:pP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NAPI</a:t>
            </a: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National Industrial Information Agency</a:t>
            </a:r>
            <a:endParaRPr lang="ko-KR" altLang="en-US" sz="800" i="1" dirty="0"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7929DD-4D32-4F5B-BAAD-99677942E4B7}"/>
              </a:ext>
            </a:extLst>
          </p:cNvPr>
          <p:cNvSpPr txBox="1"/>
          <p:nvPr/>
        </p:nvSpPr>
        <p:spPr>
          <a:xfrm>
            <a:off x="1320829" y="639417"/>
            <a:ext cx="75895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+mj-lt"/>
              </a:rPr>
              <a:t>According to the marketing agency </a:t>
            </a:r>
            <a:r>
              <a:rPr lang="en-US" sz="1200" dirty="0" err="1">
                <a:hlinkClick r:id="rId3"/>
              </a:rPr>
              <a:t>NAPI</a:t>
            </a:r>
            <a:r>
              <a:rPr lang="en-US" sz="1200" dirty="0">
                <a:hlinkClick r:id="rId3"/>
              </a:rPr>
              <a:t>,</a:t>
            </a:r>
            <a:r>
              <a:rPr lang="ru-RU" sz="1200" dirty="0">
                <a:hlinkClick r:id="rId3"/>
              </a:rPr>
              <a:t> </a:t>
            </a:r>
            <a:r>
              <a:rPr lang="en-US" sz="1200" dirty="0">
                <a:latin typeface="+mj-lt"/>
              </a:rPr>
              <a:t>as of July 1, 2026, </a:t>
            </a:r>
            <a:r>
              <a:rPr lang="en-US" sz="1200" dirty="0">
                <a:hlinkClick r:id="rId4"/>
              </a:rPr>
              <a:t>the </a:t>
            </a:r>
            <a:r>
              <a:rPr lang="ru-RU" sz="1200" dirty="0" err="1">
                <a:hlinkClick r:id="rId4"/>
              </a:rPr>
              <a:t>LC</a:t>
            </a:r>
            <a:r>
              <a:rPr lang="en-US" sz="1200" dirty="0">
                <a:hlinkClick r:id="rId4"/>
              </a:rPr>
              <a:t>V* population</a:t>
            </a:r>
            <a:r>
              <a:rPr lang="en-US" sz="1200" dirty="0"/>
              <a:t> </a:t>
            </a:r>
            <a:r>
              <a:rPr lang="en-US" sz="1200" dirty="0">
                <a:latin typeface="+mj-lt"/>
              </a:rPr>
              <a:t>numbered</a:t>
            </a:r>
            <a:r>
              <a:rPr lang="ru-RU" sz="1200" dirty="0">
                <a:latin typeface="+mj-lt"/>
              </a:rPr>
              <a:t> 4</a:t>
            </a:r>
            <a:r>
              <a:rPr lang="en-US" sz="1200" dirty="0">
                <a:latin typeface="+mj-lt"/>
              </a:rPr>
              <a:t>.</a:t>
            </a:r>
            <a:r>
              <a:rPr lang="ru-RU" sz="1200" dirty="0">
                <a:latin typeface="+mj-lt"/>
              </a:rPr>
              <a:t>5 </a:t>
            </a:r>
            <a:r>
              <a:rPr lang="en-US" sz="1200" dirty="0">
                <a:latin typeface="+mj-lt"/>
              </a:rPr>
              <a:t>million vehicles</a:t>
            </a:r>
            <a:r>
              <a:rPr lang="ru-RU" sz="1200" dirty="0">
                <a:latin typeface="+mj-lt"/>
              </a:rPr>
              <a:t>. </a:t>
            </a:r>
            <a:r>
              <a:rPr lang="en-US" sz="1200" dirty="0">
                <a:latin typeface="+mj-lt"/>
              </a:rPr>
              <a:t>Of them </a:t>
            </a:r>
            <a:r>
              <a:rPr lang="ru-RU" sz="12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.</a:t>
            </a:r>
            <a:r>
              <a:rPr lang="ru-RU" sz="1200" dirty="0">
                <a:latin typeface="+mj-lt"/>
              </a:rPr>
              <a:t>3 </a:t>
            </a:r>
            <a:r>
              <a:rPr lang="en-US" sz="1200" dirty="0">
                <a:latin typeface="+mj-lt"/>
              </a:rPr>
              <a:t>million</a:t>
            </a:r>
            <a:r>
              <a:rPr lang="ru-RU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LCV</a:t>
            </a:r>
            <a:r>
              <a:rPr lang="ru-RU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belong to corporate clients</a:t>
            </a:r>
            <a:r>
              <a:rPr lang="ru-RU" sz="1200" dirty="0">
                <a:latin typeface="+mj-lt"/>
              </a:rPr>
              <a:t>. 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en-US" sz="1200" dirty="0">
                <a:latin typeface="+mj-lt"/>
              </a:rPr>
              <a:t>Vehicles owned by </a:t>
            </a:r>
            <a:r>
              <a:rPr lang="en-US" sz="1200" dirty="0">
                <a:latin typeface="+mj-lt"/>
                <a:hlinkClick r:id="rId5"/>
              </a:rPr>
              <a:t>corporate clients</a:t>
            </a:r>
            <a:r>
              <a:rPr lang="ru-RU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account for</a:t>
            </a:r>
            <a:r>
              <a:rPr lang="ru-RU" sz="1200" dirty="0">
                <a:latin typeface="+mj-lt"/>
              </a:rPr>
              <a:t> 29</a:t>
            </a:r>
            <a:r>
              <a:rPr lang="en-US" sz="1200" dirty="0">
                <a:latin typeface="+mj-lt"/>
              </a:rPr>
              <a:t>.</a:t>
            </a:r>
            <a:r>
              <a:rPr lang="ru-RU" sz="1200" dirty="0">
                <a:latin typeface="+mj-lt"/>
              </a:rPr>
              <a:t>0% </a:t>
            </a:r>
            <a:r>
              <a:rPr lang="en-US" sz="1200" dirty="0">
                <a:latin typeface="+mj-lt"/>
              </a:rPr>
              <a:t>of the population</a:t>
            </a:r>
            <a:r>
              <a:rPr lang="ru-RU" sz="1200" dirty="0">
                <a:latin typeface="+mj-lt"/>
              </a:rPr>
              <a:t>. </a:t>
            </a:r>
            <a:r>
              <a:rPr lang="en-US" sz="1200" dirty="0">
                <a:latin typeface="+mj-lt"/>
              </a:rPr>
              <a:t>This share is higher in 48 Russian regions</a:t>
            </a:r>
            <a:r>
              <a:rPr lang="ru-RU" sz="1200" dirty="0">
                <a:latin typeface="+mj-lt"/>
              </a:rPr>
              <a:t>. 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en-US" sz="1200" dirty="0">
                <a:latin typeface="+mj-lt"/>
              </a:rPr>
              <a:t>More than half of LCV</a:t>
            </a:r>
            <a:r>
              <a:rPr lang="ru-RU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belong to corporate clients in the Chukotka AR and the Magadan region</a:t>
            </a:r>
            <a:r>
              <a:rPr lang="ru-RU" sz="1200" dirty="0">
                <a:latin typeface="+mj-lt"/>
              </a:rPr>
              <a:t>, </a:t>
            </a:r>
            <a:r>
              <a:rPr lang="en-US" sz="1200" dirty="0">
                <a:latin typeface="+mj-lt"/>
              </a:rPr>
              <a:t>more than</a:t>
            </a:r>
            <a:r>
              <a:rPr lang="ru-RU" sz="1200" dirty="0">
                <a:latin typeface="+mj-lt"/>
              </a:rPr>
              <a:t> 40% - </a:t>
            </a:r>
            <a:r>
              <a:rPr lang="en-US" sz="1200" dirty="0">
                <a:latin typeface="+mj-lt"/>
              </a:rPr>
              <a:t>in</a:t>
            </a:r>
            <a:r>
              <a:rPr lang="ru-RU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the </a:t>
            </a:r>
            <a:r>
              <a:rPr lang="en-US" sz="1200" dirty="0" err="1">
                <a:latin typeface="+mj-lt"/>
              </a:rPr>
              <a:t>Yamalo-Nents</a:t>
            </a:r>
            <a:r>
              <a:rPr lang="en-US" sz="1200" dirty="0">
                <a:latin typeface="+mj-lt"/>
              </a:rPr>
              <a:t> AR</a:t>
            </a:r>
            <a:r>
              <a:rPr lang="ru-RU" sz="1200" dirty="0">
                <a:latin typeface="+mj-lt"/>
              </a:rPr>
              <a:t>, </a:t>
            </a:r>
            <a:r>
              <a:rPr lang="en-US" sz="1200" dirty="0">
                <a:latin typeface="+mj-lt"/>
              </a:rPr>
              <a:t>Khanty-Mansi AR and the Sakhalin region</a:t>
            </a:r>
            <a:r>
              <a:rPr lang="ru-RU" sz="1200" dirty="0">
                <a:latin typeface="+mj-lt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321C66-80D2-4C0F-B7B5-4085284055AC}"/>
              </a:ext>
            </a:extLst>
          </p:cNvPr>
          <p:cNvSpPr txBox="1"/>
          <p:nvPr/>
        </p:nvSpPr>
        <p:spPr>
          <a:xfrm>
            <a:off x="1481218" y="245517"/>
            <a:ext cx="7567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21C66-80D2-4C0F-B7B5-4085284055AC}"/>
              </a:ext>
            </a:extLst>
          </p:cNvPr>
          <p:cNvSpPr txBox="1"/>
          <p:nvPr/>
        </p:nvSpPr>
        <p:spPr>
          <a:xfrm>
            <a:off x="1503606" y="-40031"/>
            <a:ext cx="7567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21C66-80D2-4C0F-B7B5-4085284055AC}"/>
              </a:ext>
            </a:extLst>
          </p:cNvPr>
          <p:cNvSpPr txBox="1"/>
          <p:nvPr/>
        </p:nvSpPr>
        <p:spPr>
          <a:xfrm>
            <a:off x="1458830" y="300863"/>
            <a:ext cx="7567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FF0000"/>
                </a:solidFill>
                <a:latin typeface="+mj-lt"/>
              </a:rPr>
              <a:t>Regions with predominant number of LCV owned by corporate clients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980" y="6458733"/>
            <a:ext cx="26035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/>
              <a:t>*</a:t>
            </a:r>
            <a:r>
              <a:rPr lang="en-US" sz="900" dirty="0"/>
              <a:t>vehicles with </a:t>
            </a:r>
            <a:r>
              <a:rPr lang="en-US" sz="900" dirty="0" err="1"/>
              <a:t>GVW</a:t>
            </a:r>
            <a:r>
              <a:rPr lang="en-US" sz="900" dirty="0"/>
              <a:t> under</a:t>
            </a:r>
            <a:r>
              <a:rPr lang="ru-RU" sz="900" dirty="0"/>
              <a:t> 6 </a:t>
            </a:r>
            <a:r>
              <a:rPr lang="en-US" sz="900" dirty="0"/>
              <a:t>tons</a:t>
            </a:r>
            <a:r>
              <a:rPr lang="ru-RU" sz="900" dirty="0"/>
              <a:t>, </a:t>
            </a:r>
            <a:r>
              <a:rPr lang="en-US" sz="900" dirty="0"/>
              <a:t>including pickups</a:t>
            </a:r>
            <a:endParaRPr lang="ru-RU" sz="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A5DE2A-6E67-4FE0-BEF4-07CBAC6EE9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0716" y="2167026"/>
            <a:ext cx="684847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49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hlinkClick r:id="rId2"/>
            <a:extLst>
              <a:ext uri="{FF2B5EF4-FFF2-40B4-BE49-F238E27FC236}">
                <a16:creationId xmlns:a16="http://schemas.microsoft.com/office/drawing/2014/main" id="{CBCFBD78-F930-41BB-8450-6CCA5ADD029E}"/>
              </a:ext>
            </a:extLst>
          </p:cNvPr>
          <p:cNvSpPr txBox="1"/>
          <p:nvPr/>
        </p:nvSpPr>
        <p:spPr>
          <a:xfrm>
            <a:off x="3178381" y="6511654"/>
            <a:ext cx="542939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>
              <a:defRPr/>
            </a:pP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NAPI</a:t>
            </a: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National Industrial Information Agency</a:t>
            </a:r>
            <a:endParaRPr lang="ko-KR" altLang="en-US" sz="800" i="1" dirty="0"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7929DD-4D32-4F5B-BAAD-99677942E4B7}"/>
              </a:ext>
            </a:extLst>
          </p:cNvPr>
          <p:cNvSpPr txBox="1"/>
          <p:nvPr/>
        </p:nvSpPr>
        <p:spPr>
          <a:xfrm>
            <a:off x="1320829" y="639417"/>
            <a:ext cx="75895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+mj-lt"/>
              </a:rPr>
              <a:t>According to the marketing agency </a:t>
            </a:r>
            <a:r>
              <a:rPr lang="en-US" sz="1200" dirty="0" err="1">
                <a:hlinkClick r:id="rId3"/>
              </a:rPr>
              <a:t>NAPI</a:t>
            </a:r>
            <a:r>
              <a:rPr lang="en-US" sz="1200" dirty="0">
                <a:hlinkClick r:id="rId3"/>
              </a:rPr>
              <a:t>,</a:t>
            </a:r>
            <a:r>
              <a:rPr lang="ru-RU" sz="1200" dirty="0">
                <a:hlinkClick r:id="rId3"/>
              </a:rPr>
              <a:t> </a:t>
            </a:r>
            <a:r>
              <a:rPr lang="en-US" sz="1200" dirty="0">
                <a:latin typeface="+mj-lt"/>
              </a:rPr>
              <a:t>as of July 1, 2026, </a:t>
            </a:r>
            <a:r>
              <a:rPr lang="en-US" sz="1200" dirty="0">
                <a:hlinkClick r:id="rId4"/>
              </a:rPr>
              <a:t>the </a:t>
            </a:r>
            <a:r>
              <a:rPr lang="ru-RU" sz="1200" dirty="0" err="1">
                <a:hlinkClick r:id="rId4"/>
              </a:rPr>
              <a:t>LC</a:t>
            </a:r>
            <a:r>
              <a:rPr lang="en-US" sz="1200" dirty="0">
                <a:hlinkClick r:id="rId4"/>
              </a:rPr>
              <a:t>V* population</a:t>
            </a:r>
            <a:r>
              <a:rPr lang="en-US" sz="1200" dirty="0"/>
              <a:t> </a:t>
            </a:r>
            <a:r>
              <a:rPr lang="en-US" sz="1200" dirty="0">
                <a:latin typeface="+mj-lt"/>
              </a:rPr>
              <a:t>numbered</a:t>
            </a:r>
            <a:r>
              <a:rPr lang="ru-RU" sz="1200" dirty="0">
                <a:latin typeface="+mj-lt"/>
              </a:rPr>
              <a:t> 4</a:t>
            </a:r>
            <a:r>
              <a:rPr lang="en-US" sz="1200" dirty="0">
                <a:latin typeface="+mj-lt"/>
              </a:rPr>
              <a:t>.</a:t>
            </a:r>
            <a:r>
              <a:rPr lang="ru-RU" sz="1200" dirty="0">
                <a:latin typeface="+mj-lt"/>
              </a:rPr>
              <a:t>5 </a:t>
            </a:r>
            <a:r>
              <a:rPr lang="en-US" sz="1200" dirty="0">
                <a:latin typeface="+mj-lt"/>
              </a:rPr>
              <a:t>million vehicles</a:t>
            </a:r>
            <a:r>
              <a:rPr lang="ru-RU" sz="1200" dirty="0">
                <a:latin typeface="+mj-lt"/>
              </a:rPr>
              <a:t>. </a:t>
            </a:r>
            <a:r>
              <a:rPr lang="en-US" sz="1200" dirty="0">
                <a:latin typeface="+mj-lt"/>
              </a:rPr>
              <a:t>Of them </a:t>
            </a:r>
            <a:r>
              <a:rPr lang="ru-RU" sz="1200" dirty="0">
                <a:latin typeface="+mj-lt"/>
              </a:rPr>
              <a:t>1</a:t>
            </a:r>
            <a:r>
              <a:rPr lang="en-US" sz="1200" dirty="0">
                <a:latin typeface="+mj-lt"/>
              </a:rPr>
              <a:t>.</a:t>
            </a:r>
            <a:r>
              <a:rPr lang="ru-RU" sz="1200" dirty="0">
                <a:latin typeface="+mj-lt"/>
              </a:rPr>
              <a:t>3 </a:t>
            </a:r>
            <a:r>
              <a:rPr lang="en-US" sz="1200" dirty="0">
                <a:latin typeface="+mj-lt"/>
              </a:rPr>
              <a:t>million</a:t>
            </a:r>
            <a:r>
              <a:rPr lang="ru-RU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LCV</a:t>
            </a:r>
            <a:r>
              <a:rPr lang="ru-RU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belong to corporate clients</a:t>
            </a:r>
            <a:r>
              <a:rPr lang="ru-RU" sz="1200" dirty="0">
                <a:latin typeface="+mj-lt"/>
              </a:rPr>
              <a:t>. 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en-US" sz="1200" dirty="0">
                <a:latin typeface="+mj-lt"/>
              </a:rPr>
              <a:t>Vehicles owned by </a:t>
            </a:r>
            <a:r>
              <a:rPr lang="en-US" sz="1200" dirty="0">
                <a:latin typeface="+mj-lt"/>
                <a:hlinkClick r:id="rId5"/>
              </a:rPr>
              <a:t>corporate clients</a:t>
            </a:r>
            <a:r>
              <a:rPr lang="ru-RU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account for</a:t>
            </a:r>
            <a:r>
              <a:rPr lang="ru-RU" sz="1200" dirty="0">
                <a:latin typeface="+mj-lt"/>
              </a:rPr>
              <a:t> 29</a:t>
            </a:r>
            <a:r>
              <a:rPr lang="en-US" sz="1200" dirty="0">
                <a:latin typeface="+mj-lt"/>
              </a:rPr>
              <a:t>.</a:t>
            </a:r>
            <a:r>
              <a:rPr lang="ru-RU" sz="1200" dirty="0">
                <a:latin typeface="+mj-lt"/>
              </a:rPr>
              <a:t>0% </a:t>
            </a:r>
            <a:r>
              <a:rPr lang="en-US" sz="1200" dirty="0">
                <a:latin typeface="+mj-lt"/>
              </a:rPr>
              <a:t>of the population</a:t>
            </a:r>
            <a:r>
              <a:rPr lang="ru-RU" sz="1200" dirty="0">
                <a:latin typeface="+mj-lt"/>
              </a:rPr>
              <a:t>. </a:t>
            </a:r>
            <a:r>
              <a:rPr lang="en-US" sz="1200" dirty="0">
                <a:latin typeface="+mj-lt"/>
              </a:rPr>
              <a:t>This share is higher in 48 Russian regions</a:t>
            </a:r>
            <a:r>
              <a:rPr lang="ru-RU" sz="1200" dirty="0">
                <a:latin typeface="+mj-lt"/>
              </a:rPr>
              <a:t>. 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en-US" sz="1200" dirty="0">
                <a:latin typeface="+mj-lt"/>
              </a:rPr>
              <a:t>More than half of LCV</a:t>
            </a:r>
            <a:r>
              <a:rPr lang="ru-RU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belong to corporate clients in the Chukotka AR and the Magadan region</a:t>
            </a:r>
            <a:r>
              <a:rPr lang="ru-RU" sz="1200" dirty="0">
                <a:latin typeface="+mj-lt"/>
              </a:rPr>
              <a:t>, </a:t>
            </a:r>
            <a:r>
              <a:rPr lang="en-US" sz="1200" dirty="0">
                <a:latin typeface="+mj-lt"/>
              </a:rPr>
              <a:t>more than</a:t>
            </a:r>
            <a:r>
              <a:rPr lang="ru-RU" sz="1200" dirty="0">
                <a:latin typeface="+mj-lt"/>
              </a:rPr>
              <a:t> 40% - </a:t>
            </a:r>
            <a:r>
              <a:rPr lang="en-US" sz="1200" dirty="0">
                <a:latin typeface="+mj-lt"/>
              </a:rPr>
              <a:t>in</a:t>
            </a:r>
            <a:r>
              <a:rPr lang="ru-RU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the </a:t>
            </a:r>
            <a:r>
              <a:rPr lang="en-US" sz="1200" dirty="0" err="1">
                <a:latin typeface="+mj-lt"/>
              </a:rPr>
              <a:t>Yamalo-Nents</a:t>
            </a:r>
            <a:r>
              <a:rPr lang="en-US" sz="1200" dirty="0">
                <a:latin typeface="+mj-lt"/>
              </a:rPr>
              <a:t> AR</a:t>
            </a:r>
            <a:r>
              <a:rPr lang="ru-RU" sz="1200" dirty="0">
                <a:latin typeface="+mj-lt"/>
              </a:rPr>
              <a:t>, </a:t>
            </a:r>
            <a:r>
              <a:rPr lang="en-US" sz="1200" dirty="0">
                <a:latin typeface="+mj-lt"/>
              </a:rPr>
              <a:t>Khanty-Mansi AR and the Sakhalin region</a:t>
            </a:r>
            <a:r>
              <a:rPr lang="ru-RU" sz="1200" dirty="0">
                <a:latin typeface="+mj-lt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387" y="922625"/>
            <a:ext cx="1481219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/>
              <a:t>#НАПИ_</a:t>
            </a:r>
            <a:r>
              <a:rPr lang="en-US" sz="1000" dirty="0"/>
              <a:t>LCV</a:t>
            </a:r>
            <a:br>
              <a:rPr lang="en-US" sz="1000" dirty="0"/>
            </a:br>
            <a:r>
              <a:rPr lang="ru-RU" sz="1000" dirty="0"/>
              <a:t>#</a:t>
            </a:r>
            <a:r>
              <a:rPr lang="ru-RU" sz="1000" dirty="0" err="1"/>
              <a:t>НАПИ_парк_техники</a:t>
            </a:r>
            <a:endParaRPr lang="ru-RU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321C66-80D2-4C0F-B7B5-4085284055AC}"/>
              </a:ext>
            </a:extLst>
          </p:cNvPr>
          <p:cNvSpPr txBox="1"/>
          <p:nvPr/>
        </p:nvSpPr>
        <p:spPr>
          <a:xfrm>
            <a:off x="1481218" y="245517"/>
            <a:ext cx="7567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21C66-80D2-4C0F-B7B5-4085284055AC}"/>
              </a:ext>
            </a:extLst>
          </p:cNvPr>
          <p:cNvSpPr txBox="1"/>
          <p:nvPr/>
        </p:nvSpPr>
        <p:spPr>
          <a:xfrm>
            <a:off x="1503606" y="-40031"/>
            <a:ext cx="7567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21C66-80D2-4C0F-B7B5-4085284055AC}"/>
              </a:ext>
            </a:extLst>
          </p:cNvPr>
          <p:cNvSpPr txBox="1"/>
          <p:nvPr/>
        </p:nvSpPr>
        <p:spPr>
          <a:xfrm>
            <a:off x="1458830" y="300863"/>
            <a:ext cx="7567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FF0000"/>
                </a:solidFill>
                <a:latin typeface="+mj-lt"/>
              </a:rPr>
              <a:t>Regions with predominant number of LCV owned by corporate clients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980" y="6458733"/>
            <a:ext cx="26035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/>
              <a:t>*</a:t>
            </a:r>
            <a:r>
              <a:rPr lang="en-US" sz="900" dirty="0"/>
              <a:t>vehicles with </a:t>
            </a:r>
            <a:r>
              <a:rPr lang="en-US" sz="900" dirty="0" err="1"/>
              <a:t>GVW</a:t>
            </a:r>
            <a:r>
              <a:rPr lang="en-US" sz="900" dirty="0"/>
              <a:t> under</a:t>
            </a:r>
            <a:r>
              <a:rPr lang="ru-RU" sz="900" dirty="0"/>
              <a:t> 6 </a:t>
            </a:r>
            <a:r>
              <a:rPr lang="en-US" sz="900" dirty="0"/>
              <a:t>tons</a:t>
            </a:r>
            <a:r>
              <a:rPr lang="ru-RU" sz="900" dirty="0"/>
              <a:t>, </a:t>
            </a:r>
            <a:r>
              <a:rPr lang="en-US" sz="900" dirty="0"/>
              <a:t>including pickups</a:t>
            </a:r>
            <a:endParaRPr lang="ru-RU" sz="900" dirty="0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9998281"/>
              </p:ext>
            </p:extLst>
          </p:nvPr>
        </p:nvGraphicFramePr>
        <p:xfrm>
          <a:off x="972000" y="2455707"/>
          <a:ext cx="3456000" cy="3391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228250AB-0922-4005-8033-5F130DE6DC5D}"/>
              </a:ext>
            </a:extLst>
          </p:cNvPr>
          <p:cNvSpPr txBox="1"/>
          <p:nvPr/>
        </p:nvSpPr>
        <p:spPr>
          <a:xfrm>
            <a:off x="4820965" y="2745912"/>
            <a:ext cx="29089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cs typeface="Arial" panose="020B0604020202020204" pitchFamily="34" charset="0"/>
              </a:rPr>
              <a:t>TOP-10 regions by share of corporate vehicles in LCV</a:t>
            </a:r>
            <a:r>
              <a:rPr lang="ru-RU" sz="1100" b="1" dirty="0">
                <a:cs typeface="Arial" panose="020B0604020202020204" pitchFamily="34" charset="0"/>
              </a:rPr>
              <a:t> </a:t>
            </a:r>
            <a:r>
              <a:rPr lang="en-US" sz="1100" b="1" dirty="0">
                <a:cs typeface="Arial" panose="020B0604020202020204" pitchFamily="34" charset="0"/>
              </a:rPr>
              <a:t>population as of July 1, </a:t>
            </a:r>
            <a:r>
              <a:rPr lang="ru-RU" sz="1100" b="1" dirty="0">
                <a:cs typeface="Arial" panose="020B0604020202020204" pitchFamily="34" charset="0"/>
              </a:rPr>
              <a:t>2026 </a:t>
            </a:r>
            <a:endParaRPr lang="en-US" sz="1100" b="1" dirty="0">
              <a:cs typeface="Arial" panose="020B0604020202020204" pitchFamily="34" charset="0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2D2F1C71-1B97-4094-806B-2A111DDD5245}"/>
              </a:ext>
            </a:extLst>
          </p:cNvPr>
          <p:cNvGrpSpPr/>
          <p:nvPr/>
        </p:nvGrpSpPr>
        <p:grpSpPr>
          <a:xfrm>
            <a:off x="2197748" y="2782599"/>
            <a:ext cx="1112503" cy="1869472"/>
            <a:chOff x="-571260" y="7969"/>
            <a:chExt cx="1112536" cy="2282052"/>
          </a:xfrm>
        </p:grpSpPr>
        <p:sp>
          <p:nvSpPr>
            <p:cNvPr id="15" name="TextBox 3"/>
            <p:cNvSpPr txBox="1"/>
            <p:nvPr/>
          </p:nvSpPr>
          <p:spPr>
            <a:xfrm>
              <a:off x="-536794" y="7969"/>
              <a:ext cx="950930" cy="3099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050" b="1" dirty="0"/>
                <a:t>1</a:t>
              </a:r>
              <a:r>
                <a:rPr lang="en-US" sz="1050" b="1" dirty="0"/>
                <a:t>.</a:t>
              </a:r>
              <a:r>
                <a:rPr lang="ru-RU" sz="1050" b="1" dirty="0"/>
                <a:t>2 </a:t>
              </a:r>
              <a:r>
                <a:rPr lang="en-US" sz="1050" b="1" dirty="0" err="1"/>
                <a:t>thous</a:t>
              </a:r>
              <a:r>
                <a:rPr lang="ru-RU" sz="1050" b="1" dirty="0"/>
                <a:t>.</a:t>
              </a:r>
              <a:r>
                <a:rPr lang="en-US" sz="1050" b="1" dirty="0"/>
                <a:t>un.</a:t>
              </a:r>
              <a:r>
                <a:rPr lang="ru-RU" sz="1050" b="1" dirty="0"/>
                <a:t> </a:t>
              </a:r>
            </a:p>
          </p:txBody>
        </p:sp>
        <p:sp>
          <p:nvSpPr>
            <p:cNvPr id="16" name="TextBox 4"/>
            <p:cNvSpPr txBox="1"/>
            <p:nvPr/>
          </p:nvSpPr>
          <p:spPr>
            <a:xfrm>
              <a:off x="-536794" y="226176"/>
              <a:ext cx="950930" cy="50719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050" b="1" dirty="0"/>
                <a:t>3</a:t>
              </a:r>
              <a:r>
                <a:rPr lang="en-US" sz="1050" b="1" dirty="0"/>
                <a:t>.</a:t>
              </a:r>
              <a:r>
                <a:rPr lang="ru-RU" sz="1050" b="1" dirty="0"/>
                <a:t>7 </a:t>
              </a:r>
              <a:r>
                <a:rPr lang="en-US" sz="1050" b="1" dirty="0" err="1"/>
                <a:t>thous</a:t>
              </a:r>
              <a:r>
                <a:rPr lang="ru-RU" sz="1050" b="1" dirty="0"/>
                <a:t>.</a:t>
              </a:r>
              <a:r>
                <a:rPr lang="en-US" sz="1050" b="1" dirty="0"/>
                <a:t>un.</a:t>
              </a:r>
              <a:r>
                <a:rPr lang="ru-RU" sz="1050" b="1" dirty="0"/>
                <a:t> </a:t>
              </a:r>
            </a:p>
            <a:p>
              <a:r>
                <a:rPr lang="ru-RU" sz="1050" b="1" dirty="0"/>
                <a:t>. </a:t>
              </a:r>
            </a:p>
          </p:txBody>
        </p:sp>
        <p:sp>
          <p:nvSpPr>
            <p:cNvPr id="17" name="TextBox 5"/>
            <p:cNvSpPr txBox="1"/>
            <p:nvPr/>
          </p:nvSpPr>
          <p:spPr>
            <a:xfrm>
              <a:off x="-571260" y="440542"/>
              <a:ext cx="1019862" cy="3099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050" b="1"/>
                <a:t>10</a:t>
              </a:r>
              <a:r>
                <a:rPr lang="en-US" sz="1050" b="1" dirty="0"/>
                <a:t>.</a:t>
              </a:r>
              <a:r>
                <a:rPr lang="ru-RU" sz="1050" b="1" dirty="0"/>
                <a:t>8 </a:t>
              </a:r>
              <a:r>
                <a:rPr lang="en-US" sz="1050" b="1" dirty="0" err="1"/>
                <a:t>thous</a:t>
              </a:r>
              <a:r>
                <a:rPr lang="ru-RU" sz="1050" b="1" dirty="0"/>
                <a:t>.</a:t>
              </a:r>
              <a:r>
                <a:rPr lang="en-US" sz="1050" b="1" dirty="0"/>
                <a:t>un.</a:t>
              </a:r>
              <a:r>
                <a:rPr lang="ru-RU" sz="1050" b="1" dirty="0"/>
                <a:t> </a:t>
              </a:r>
            </a:p>
          </p:txBody>
        </p:sp>
        <p:sp>
          <p:nvSpPr>
            <p:cNvPr id="18" name="TextBox 6"/>
            <p:cNvSpPr txBox="1"/>
            <p:nvPr/>
          </p:nvSpPr>
          <p:spPr>
            <a:xfrm>
              <a:off x="-571260" y="666893"/>
              <a:ext cx="1019862" cy="3099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050" b="1" dirty="0"/>
                <a:t>29</a:t>
              </a:r>
              <a:r>
                <a:rPr lang="en-US" sz="1050" b="1" dirty="0"/>
                <a:t>.</a:t>
              </a:r>
              <a:r>
                <a:rPr lang="ru-RU" sz="1050" b="1" dirty="0"/>
                <a:t>8 </a:t>
              </a:r>
              <a:r>
                <a:rPr lang="en-US" sz="1050" b="1" dirty="0" err="1"/>
                <a:t>thous</a:t>
              </a:r>
              <a:r>
                <a:rPr lang="ru-RU" sz="1050" b="1" dirty="0"/>
                <a:t>.</a:t>
              </a:r>
              <a:r>
                <a:rPr lang="en-US" sz="1050" b="1" dirty="0"/>
                <a:t>un.</a:t>
              </a:r>
              <a:r>
                <a:rPr lang="ru-RU" sz="1050" b="1" dirty="0"/>
                <a:t> </a:t>
              </a:r>
            </a:p>
          </p:txBody>
        </p:sp>
        <p:sp>
          <p:nvSpPr>
            <p:cNvPr id="19" name="TextBox 14"/>
            <p:cNvSpPr txBox="1"/>
            <p:nvPr/>
          </p:nvSpPr>
          <p:spPr>
            <a:xfrm>
              <a:off x="-536796" y="877625"/>
              <a:ext cx="950930" cy="3099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050" b="1" dirty="0"/>
                <a:t>6</a:t>
              </a:r>
              <a:r>
                <a:rPr lang="en-US" sz="1050" b="1" dirty="0"/>
                <a:t>.</a:t>
              </a:r>
              <a:r>
                <a:rPr lang="ru-RU" sz="1050" b="1" dirty="0"/>
                <a:t>4 </a:t>
              </a:r>
              <a:r>
                <a:rPr lang="en-US" sz="1050" b="1" dirty="0" err="1"/>
                <a:t>thous</a:t>
              </a:r>
              <a:r>
                <a:rPr lang="ru-RU" sz="1050" b="1" dirty="0"/>
                <a:t>.</a:t>
              </a:r>
              <a:r>
                <a:rPr lang="en-US" sz="1050" b="1" dirty="0"/>
                <a:t>un.</a:t>
              </a:r>
              <a:r>
                <a:rPr lang="ru-RU" sz="1050" b="1" dirty="0"/>
                <a:t> </a:t>
              </a:r>
            </a:p>
          </p:txBody>
        </p:sp>
        <p:sp>
          <p:nvSpPr>
            <p:cNvPr id="20" name="TextBox 15"/>
            <p:cNvSpPr txBox="1"/>
            <p:nvPr/>
          </p:nvSpPr>
          <p:spPr>
            <a:xfrm>
              <a:off x="-554961" y="1104753"/>
              <a:ext cx="1019862" cy="3099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050" b="1" dirty="0"/>
                <a:t>42</a:t>
              </a:r>
              <a:r>
                <a:rPr lang="en-US" sz="1050" b="1" dirty="0"/>
                <a:t>.</a:t>
              </a:r>
              <a:r>
                <a:rPr lang="ru-RU" sz="1050" b="1" dirty="0"/>
                <a:t>2 </a:t>
              </a:r>
              <a:r>
                <a:rPr lang="en-US" sz="1050" b="1" dirty="0" err="1"/>
                <a:t>thous</a:t>
              </a:r>
              <a:r>
                <a:rPr lang="ru-RU" sz="1050" b="1" dirty="0"/>
                <a:t>.</a:t>
              </a:r>
              <a:r>
                <a:rPr lang="en-US" sz="1050" b="1" dirty="0"/>
                <a:t>un.</a:t>
              </a:r>
              <a:r>
                <a:rPr lang="ru-RU" sz="1050" b="1" dirty="0"/>
                <a:t> </a:t>
              </a:r>
            </a:p>
          </p:txBody>
        </p:sp>
        <p:sp>
          <p:nvSpPr>
            <p:cNvPr id="21" name="TextBox 16"/>
            <p:cNvSpPr txBox="1"/>
            <p:nvPr/>
          </p:nvSpPr>
          <p:spPr>
            <a:xfrm>
              <a:off x="-541540" y="1331111"/>
              <a:ext cx="1019862" cy="50719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050" b="1" dirty="0"/>
                <a:t>18</a:t>
              </a:r>
              <a:r>
                <a:rPr lang="en-US" sz="1050" b="1" dirty="0"/>
                <a:t>.</a:t>
              </a:r>
              <a:r>
                <a:rPr lang="ru-RU" sz="1050" b="1" dirty="0"/>
                <a:t>1 </a:t>
              </a:r>
              <a:r>
                <a:rPr lang="en-US" sz="1050" b="1" dirty="0" err="1"/>
                <a:t>thous</a:t>
              </a:r>
              <a:r>
                <a:rPr lang="ru-RU" sz="1050" b="1" dirty="0"/>
                <a:t>.</a:t>
              </a:r>
              <a:r>
                <a:rPr lang="en-US" sz="1050" b="1" dirty="0"/>
                <a:t>un.</a:t>
              </a:r>
              <a:r>
                <a:rPr lang="ru-RU" sz="1050" b="1" dirty="0"/>
                <a:t> </a:t>
              </a:r>
            </a:p>
            <a:p>
              <a:r>
                <a:rPr lang="ru-RU" sz="1050" b="1" dirty="0"/>
                <a:t> </a:t>
              </a:r>
            </a:p>
          </p:txBody>
        </p:sp>
        <p:sp>
          <p:nvSpPr>
            <p:cNvPr id="22" name="TextBox 17"/>
            <p:cNvSpPr txBox="1"/>
            <p:nvPr/>
          </p:nvSpPr>
          <p:spPr>
            <a:xfrm>
              <a:off x="-526312" y="1560789"/>
              <a:ext cx="1019861" cy="3099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050" b="1" dirty="0"/>
                <a:t>10</a:t>
              </a:r>
              <a:r>
                <a:rPr lang="en-US" sz="1050" b="1" dirty="0"/>
                <a:t>.</a:t>
              </a:r>
              <a:r>
                <a:rPr lang="ru-RU" sz="1050" b="1" dirty="0"/>
                <a:t>2 </a:t>
              </a:r>
              <a:r>
                <a:rPr lang="en-US" sz="1050" b="1" dirty="0" err="1"/>
                <a:t>thous</a:t>
              </a:r>
              <a:r>
                <a:rPr lang="ru-RU" sz="1050" b="1" dirty="0"/>
                <a:t>.</a:t>
              </a:r>
              <a:r>
                <a:rPr lang="en-US" sz="1050" b="1" dirty="0"/>
                <a:t>un.</a:t>
              </a:r>
              <a:r>
                <a:rPr lang="ru-RU" sz="1050" b="1" dirty="0"/>
                <a:t> </a:t>
              </a:r>
            </a:p>
          </p:txBody>
        </p:sp>
        <p:sp>
          <p:nvSpPr>
            <p:cNvPr id="23" name="TextBox 18"/>
            <p:cNvSpPr txBox="1"/>
            <p:nvPr/>
          </p:nvSpPr>
          <p:spPr>
            <a:xfrm>
              <a:off x="-526312" y="1779296"/>
              <a:ext cx="1019861" cy="3099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050" b="1" dirty="0"/>
                <a:t>12</a:t>
              </a:r>
              <a:r>
                <a:rPr lang="en-US" sz="1050" b="1" dirty="0"/>
                <a:t>.</a:t>
              </a:r>
              <a:r>
                <a:rPr lang="ru-RU" sz="1050" b="1" dirty="0"/>
                <a:t>8 </a:t>
              </a:r>
              <a:r>
                <a:rPr lang="en-US" sz="1050" b="1" dirty="0" err="1"/>
                <a:t>thous</a:t>
              </a:r>
              <a:r>
                <a:rPr lang="ru-RU" sz="1050" b="1" dirty="0"/>
                <a:t>.</a:t>
              </a:r>
              <a:r>
                <a:rPr lang="en-US" sz="1050" b="1" dirty="0"/>
                <a:t>un.</a:t>
              </a:r>
              <a:r>
                <a:rPr lang="ru-RU" sz="1050" b="1" dirty="0"/>
                <a:t> </a:t>
              </a:r>
            </a:p>
          </p:txBody>
        </p:sp>
        <p:sp>
          <p:nvSpPr>
            <p:cNvPr id="24" name="TextBox 19"/>
            <p:cNvSpPr txBox="1"/>
            <p:nvPr/>
          </p:nvSpPr>
          <p:spPr>
            <a:xfrm>
              <a:off x="-547516" y="1980067"/>
              <a:ext cx="1088792" cy="3099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050" b="1" dirty="0"/>
                <a:t>139</a:t>
              </a:r>
              <a:r>
                <a:rPr lang="en-US" sz="1050" b="1" dirty="0"/>
                <a:t>.</a:t>
              </a:r>
              <a:r>
                <a:rPr lang="ru-RU" sz="1050" b="1" dirty="0"/>
                <a:t>5 </a:t>
              </a:r>
              <a:r>
                <a:rPr lang="en-US" sz="1050" b="1" dirty="0" err="1"/>
                <a:t>thous</a:t>
              </a:r>
              <a:r>
                <a:rPr lang="ru-RU" sz="1050" b="1" dirty="0"/>
                <a:t>.</a:t>
              </a:r>
              <a:r>
                <a:rPr lang="en-US" sz="1050" b="1" dirty="0"/>
                <a:t>un.</a:t>
              </a:r>
              <a:r>
                <a:rPr lang="ru-RU" sz="1050" b="1" dirty="0"/>
                <a:t> </a:t>
              </a:r>
            </a:p>
          </p:txBody>
        </p:sp>
      </p:grpSp>
      <p:sp>
        <p:nvSpPr>
          <p:cNvPr id="25" name="TextBox 19"/>
          <p:cNvSpPr txBox="1"/>
          <p:nvPr/>
        </p:nvSpPr>
        <p:spPr>
          <a:xfrm>
            <a:off x="2215198" y="4554741"/>
            <a:ext cx="1035861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/>
              <a:t>13</a:t>
            </a:r>
            <a:r>
              <a:rPr lang="en-US" sz="1000" b="1" dirty="0"/>
              <a:t>.</a:t>
            </a:r>
            <a:r>
              <a:rPr lang="ru-RU" sz="1000" b="1" dirty="0"/>
              <a:t>1 </a:t>
            </a:r>
            <a:r>
              <a:rPr lang="en-US" b="1" dirty="0" err="1"/>
              <a:t>thous</a:t>
            </a:r>
            <a:r>
              <a:rPr lang="ru-RU" b="1" dirty="0"/>
              <a:t>.</a:t>
            </a:r>
            <a:r>
              <a:rPr lang="en-US" b="1" dirty="0"/>
              <a:t>un.</a:t>
            </a:r>
            <a:r>
              <a:rPr lang="ru-RU" b="1" dirty="0"/>
              <a:t> </a:t>
            </a:r>
          </a:p>
        </p:txBody>
      </p:sp>
      <p:sp>
        <p:nvSpPr>
          <p:cNvPr id="26" name="TextBox 19"/>
          <p:cNvSpPr txBox="1"/>
          <p:nvPr/>
        </p:nvSpPr>
        <p:spPr>
          <a:xfrm>
            <a:off x="2204814" y="5465664"/>
            <a:ext cx="1101584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/>
              <a:t>960</a:t>
            </a:r>
            <a:r>
              <a:rPr lang="en-US" sz="1000" b="1" dirty="0"/>
              <a:t>.</a:t>
            </a:r>
            <a:r>
              <a:rPr lang="ru-RU" sz="1000" b="1" dirty="0"/>
              <a:t>4 </a:t>
            </a:r>
            <a:r>
              <a:rPr lang="en-US" b="1" dirty="0" err="1"/>
              <a:t>thous</a:t>
            </a:r>
            <a:r>
              <a:rPr lang="ru-RU" b="1" dirty="0"/>
              <a:t>.</a:t>
            </a:r>
            <a:r>
              <a:rPr lang="en-US" b="1" dirty="0"/>
              <a:t>un.</a:t>
            </a:r>
            <a:r>
              <a:rPr lang="ru-RU" b="1" dirty="0"/>
              <a:t> </a:t>
            </a:r>
          </a:p>
        </p:txBody>
      </p:sp>
      <p:sp>
        <p:nvSpPr>
          <p:cNvPr id="27" name="TextBox 19"/>
          <p:cNvSpPr txBox="1"/>
          <p:nvPr/>
        </p:nvSpPr>
        <p:spPr>
          <a:xfrm>
            <a:off x="2214047" y="4923150"/>
            <a:ext cx="970137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/>
              <a:t>9</a:t>
            </a:r>
            <a:r>
              <a:rPr lang="en-US" sz="1000" b="1" dirty="0"/>
              <a:t>.</a:t>
            </a:r>
            <a:r>
              <a:rPr lang="ru-RU" sz="1000" b="1" dirty="0"/>
              <a:t>1 </a:t>
            </a:r>
            <a:r>
              <a:rPr lang="en-US" b="1" dirty="0" err="1"/>
              <a:t>thous</a:t>
            </a:r>
            <a:r>
              <a:rPr lang="ru-RU" b="1" dirty="0"/>
              <a:t>.</a:t>
            </a:r>
            <a:r>
              <a:rPr lang="en-US" b="1" dirty="0"/>
              <a:t>un.</a:t>
            </a:r>
            <a:r>
              <a:rPr lang="ru-RU" b="1" dirty="0"/>
              <a:t> </a:t>
            </a:r>
          </a:p>
        </p:txBody>
      </p:sp>
      <p:sp>
        <p:nvSpPr>
          <p:cNvPr id="28" name="TextBox 19"/>
          <p:cNvSpPr txBox="1"/>
          <p:nvPr/>
        </p:nvSpPr>
        <p:spPr>
          <a:xfrm>
            <a:off x="2197022" y="5118648"/>
            <a:ext cx="981359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/>
              <a:t>26</a:t>
            </a:r>
            <a:r>
              <a:rPr lang="en-US" sz="1000" b="1" dirty="0"/>
              <a:t>.</a:t>
            </a:r>
            <a:r>
              <a:rPr lang="ru-RU" sz="1000" b="1" dirty="0"/>
              <a:t>8 </a:t>
            </a:r>
            <a:r>
              <a:rPr lang="en-US" sz="1000" b="1" dirty="0" err="1"/>
              <a:t>thous</a:t>
            </a:r>
            <a:r>
              <a:rPr lang="ru-RU" sz="1000" b="1" dirty="0"/>
              <a:t>.</a:t>
            </a:r>
            <a:r>
              <a:rPr lang="en-US" sz="1000" b="1" dirty="0"/>
              <a:t>un.</a:t>
            </a:r>
            <a:r>
              <a:rPr lang="ru-RU" sz="1000" b="1" dirty="0"/>
              <a:t> </a:t>
            </a:r>
          </a:p>
          <a:p>
            <a:r>
              <a:rPr lang="ru-RU" sz="1000" b="1" dirty="0"/>
              <a:t> </a:t>
            </a:r>
          </a:p>
        </p:txBody>
      </p:sp>
      <p:sp>
        <p:nvSpPr>
          <p:cNvPr id="29" name="TextBox 19"/>
          <p:cNvSpPr txBox="1"/>
          <p:nvPr/>
        </p:nvSpPr>
        <p:spPr>
          <a:xfrm>
            <a:off x="2188628" y="5278309"/>
            <a:ext cx="1035861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/>
              <a:t>10</a:t>
            </a:r>
            <a:r>
              <a:rPr lang="en-US" sz="1000" b="1" dirty="0"/>
              <a:t>.</a:t>
            </a:r>
            <a:r>
              <a:rPr lang="ru-RU" sz="1000" b="1" dirty="0"/>
              <a:t>7 </a:t>
            </a:r>
            <a:r>
              <a:rPr lang="en-US" b="1" dirty="0" err="1"/>
              <a:t>thous</a:t>
            </a:r>
            <a:r>
              <a:rPr lang="ru-RU" b="1" dirty="0"/>
              <a:t>.</a:t>
            </a:r>
            <a:r>
              <a:rPr lang="en-US" b="1" dirty="0"/>
              <a:t>un.</a:t>
            </a:r>
            <a:r>
              <a:rPr lang="ru-RU" b="1" dirty="0"/>
              <a:t> </a:t>
            </a:r>
          </a:p>
        </p:txBody>
      </p:sp>
      <p:sp>
        <p:nvSpPr>
          <p:cNvPr id="30" name="TextBox 19"/>
          <p:cNvSpPr txBox="1"/>
          <p:nvPr/>
        </p:nvSpPr>
        <p:spPr>
          <a:xfrm>
            <a:off x="2221491" y="4738782"/>
            <a:ext cx="970137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/>
              <a:t>8</a:t>
            </a:r>
            <a:r>
              <a:rPr lang="en-US" sz="1000" b="1" dirty="0"/>
              <a:t>.</a:t>
            </a:r>
            <a:r>
              <a:rPr lang="ru-RU" sz="1000" b="1" dirty="0"/>
              <a:t>0 </a:t>
            </a:r>
            <a:r>
              <a:rPr lang="en-US" b="1" dirty="0" err="1"/>
              <a:t>thous</a:t>
            </a:r>
            <a:r>
              <a:rPr lang="ru-RU" b="1" dirty="0"/>
              <a:t>.</a:t>
            </a:r>
            <a:r>
              <a:rPr lang="en-US" b="1" dirty="0"/>
              <a:t>un.</a:t>
            </a:r>
            <a:r>
              <a:rPr lang="ru-RU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48349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1847</TotalTime>
  <Words>393</Words>
  <Application>Microsoft Office PowerPoint</Application>
  <PresentationFormat>Экран (4:3)</PresentationFormat>
  <Paragraphs>38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264</cp:revision>
  <cp:lastPrinted>2025-02-13T07:23:18Z</cp:lastPrinted>
  <dcterms:created xsi:type="dcterms:W3CDTF">2022-08-09T13:01:09Z</dcterms:created>
  <dcterms:modified xsi:type="dcterms:W3CDTF">2026-10-15T08:23:24Z</dcterms:modified>
</cp:coreProperties>
</file>