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4660"/>
  </p:normalViewPr>
  <p:slideViewPr>
    <p:cSldViewPr snapToGrid="0">
      <p:cViewPr varScale="1">
        <p:scale>
          <a:sx n="112" d="100"/>
          <a:sy n="112" d="100"/>
        </p:scale>
        <p:origin x="21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7/9/2026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7/9/2026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7/9/2026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7/9/2026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apinfo.ru/" TargetMode="External"/><Relationship Id="rId2" Type="http://schemas.openxmlformats.org/officeDocument/2006/relationships/hyperlink" Target="https://en.napinfo.ru/" TargetMode="Externa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hyperlink" Target="https://en.napinfo.ru/services/automotive-statistics/automotive-statistic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80226" y="621567"/>
            <a:ext cx="7763773" cy="2970044"/>
          </a:xfrm>
          <a:prstGeom prst="rect">
            <a:avLst/>
          </a:prstGeom>
          <a:noFill/>
        </p:spPr>
        <p:txBody>
          <a:bodyPr wrap="square" rtlCol="0">
            <a:spAutoFit/>
          </a:bodyPr>
          <a:lstStyle/>
          <a:p>
            <a:r>
              <a:rPr lang="en-US" sz="1100" dirty="0">
                <a:latin typeface="+mj-lt"/>
              </a:rPr>
              <a:t>The marketing agency </a:t>
            </a:r>
            <a:r>
              <a:rPr lang="en-US" sz="1100" dirty="0">
                <a:latin typeface="+mj-lt"/>
                <a:hlinkClick r:id="rId2"/>
              </a:rPr>
              <a:t>NAPI</a:t>
            </a:r>
            <a:r>
              <a:rPr lang="ru-RU" sz="1100" dirty="0">
                <a:latin typeface="+mj-lt"/>
                <a:hlinkClick r:id="rId3"/>
              </a:rPr>
              <a:t> </a:t>
            </a:r>
            <a:r>
              <a:rPr lang="en-US" sz="1100" dirty="0">
                <a:latin typeface="+mj-lt"/>
              </a:rPr>
              <a:t>analyzed used car sales in January-June 2026. A total of 2.8 million used cars were sold, which was a 6.1% rise year-on-year.</a:t>
            </a:r>
          </a:p>
          <a:p>
            <a:endParaRPr lang="en-US" sz="1100" dirty="0">
              <a:latin typeface="+mj-lt"/>
            </a:endParaRPr>
          </a:p>
          <a:p>
            <a:r>
              <a:rPr lang="en-US" sz="1100" dirty="0">
                <a:latin typeface="+mj-lt"/>
              </a:rPr>
              <a:t>The graph shows cars of those years of manufacture, sales of which exceeded 140 thousand units over the first six months of 2026, as well as sales of cars manufactured in 2023-2026. More than 140 thousand cars manufactured in 2007, 2013, and 2021, more than 150 thousand cars manufactured in 2011, and more than 170 thousand cars manufactured in 2008 and 2012 were sold. Sales of cars manufactured in 2023-2026 totaled 192 thousand units. Total sales of fresh used cars are only slightly higher than those of cars of the above-mentioned years individually.</a:t>
            </a:r>
          </a:p>
          <a:p>
            <a:endParaRPr lang="ru-RU" sz="1100" dirty="0">
              <a:latin typeface="+mj-lt"/>
            </a:endParaRPr>
          </a:p>
          <a:p>
            <a:r>
              <a:rPr lang="en-US" sz="1100" dirty="0">
                <a:latin typeface="+mj-lt"/>
              </a:rPr>
              <a:t>In the total </a:t>
            </a:r>
            <a:r>
              <a:rPr lang="en-US" sz="1100" dirty="0">
                <a:latin typeface="+mj-lt"/>
                <a:hlinkClick r:id="rId4"/>
              </a:rPr>
              <a:t>used car sales</a:t>
            </a:r>
            <a:r>
              <a:rPr lang="en-US" sz="1100" dirty="0">
                <a:latin typeface="+mj-lt"/>
              </a:rPr>
              <a:t>, cars of</a:t>
            </a:r>
            <a:endParaRPr lang="ru-RU" sz="1100" dirty="0">
              <a:latin typeface="+mj-lt"/>
            </a:endParaRPr>
          </a:p>
          <a:p>
            <a:pPr marL="171450" indent="-171450">
              <a:buFont typeface="Arial" panose="020B0604020202020204" pitchFamily="34" charset="0"/>
              <a:buChar char="•"/>
            </a:pPr>
            <a:r>
              <a:rPr lang="ru-RU" sz="1100" dirty="0">
                <a:latin typeface="+mj-lt"/>
              </a:rPr>
              <a:t>2007 </a:t>
            </a:r>
            <a:r>
              <a:rPr lang="en-US" sz="1100" dirty="0" err="1">
                <a:latin typeface="+mj-lt"/>
              </a:rPr>
              <a:t>y.m</a:t>
            </a:r>
            <a:r>
              <a:rPr lang="en-US" sz="1100" dirty="0">
                <a:latin typeface="+mj-lt"/>
              </a:rPr>
              <a:t>. accounted for </a:t>
            </a:r>
            <a:r>
              <a:rPr lang="ru-RU" sz="1100" dirty="0">
                <a:latin typeface="+mj-lt"/>
              </a:rPr>
              <a:t>5</a:t>
            </a:r>
            <a:r>
              <a:rPr lang="en-US" sz="1100" dirty="0">
                <a:latin typeface="+mj-lt"/>
              </a:rPr>
              <a:t>.</a:t>
            </a:r>
            <a:r>
              <a:rPr lang="ru-RU" sz="1100" dirty="0">
                <a:latin typeface="+mj-lt"/>
              </a:rPr>
              <a:t>3% </a:t>
            </a:r>
          </a:p>
          <a:p>
            <a:pPr marL="171450" indent="-171450">
              <a:buFont typeface="Arial" panose="020B0604020202020204" pitchFamily="34" charset="0"/>
              <a:buChar char="•"/>
            </a:pPr>
            <a:r>
              <a:rPr lang="ru-RU" sz="1100" dirty="0">
                <a:latin typeface="+mj-lt"/>
              </a:rPr>
              <a:t>2008 </a:t>
            </a:r>
            <a:r>
              <a:rPr lang="en-US" sz="1100" dirty="0" err="1">
                <a:latin typeface="+mj-lt"/>
              </a:rPr>
              <a:t>y.m</a:t>
            </a:r>
            <a:r>
              <a:rPr lang="en-US" sz="1100" dirty="0">
                <a:latin typeface="+mj-lt"/>
              </a:rPr>
              <a:t>.</a:t>
            </a:r>
            <a:r>
              <a:rPr lang="ru-RU" sz="1100" dirty="0">
                <a:latin typeface="+mj-lt"/>
              </a:rPr>
              <a:t> – 6</a:t>
            </a:r>
            <a:r>
              <a:rPr lang="en-US" sz="1100" dirty="0">
                <a:latin typeface="+mj-lt"/>
              </a:rPr>
              <a:t>.</a:t>
            </a:r>
            <a:r>
              <a:rPr lang="ru-RU" sz="1100" dirty="0">
                <a:latin typeface="+mj-lt"/>
              </a:rPr>
              <a:t>4%</a:t>
            </a:r>
          </a:p>
          <a:p>
            <a:pPr marL="171450" indent="-171450">
              <a:buFont typeface="Arial" panose="020B0604020202020204" pitchFamily="34" charset="0"/>
              <a:buChar char="•"/>
            </a:pPr>
            <a:r>
              <a:rPr lang="ru-RU" sz="1100" dirty="0">
                <a:latin typeface="+mj-lt"/>
              </a:rPr>
              <a:t>2011 </a:t>
            </a:r>
            <a:r>
              <a:rPr lang="en-US" sz="1100" dirty="0" err="1">
                <a:latin typeface="+mj-lt"/>
              </a:rPr>
              <a:t>y.m</a:t>
            </a:r>
            <a:r>
              <a:rPr lang="en-US" sz="1100" dirty="0">
                <a:latin typeface="+mj-lt"/>
              </a:rPr>
              <a:t>.</a:t>
            </a:r>
            <a:r>
              <a:rPr lang="ru-RU" sz="1100" dirty="0">
                <a:latin typeface="+mj-lt"/>
              </a:rPr>
              <a:t> – 5</a:t>
            </a:r>
            <a:r>
              <a:rPr lang="en-US" sz="1100" dirty="0">
                <a:latin typeface="+mj-lt"/>
              </a:rPr>
              <a:t>.</a:t>
            </a:r>
            <a:r>
              <a:rPr lang="ru-RU" sz="1100" dirty="0">
                <a:latin typeface="+mj-lt"/>
              </a:rPr>
              <a:t>7%</a:t>
            </a:r>
          </a:p>
          <a:p>
            <a:pPr marL="171450" indent="-171450">
              <a:buFont typeface="Arial" panose="020B0604020202020204" pitchFamily="34" charset="0"/>
              <a:buChar char="•"/>
            </a:pPr>
            <a:r>
              <a:rPr lang="ru-RU" sz="1100" dirty="0">
                <a:latin typeface="+mj-lt"/>
              </a:rPr>
              <a:t>2012 </a:t>
            </a:r>
            <a:r>
              <a:rPr lang="en-US" sz="1100" dirty="0" err="1">
                <a:latin typeface="+mj-lt"/>
              </a:rPr>
              <a:t>y.m</a:t>
            </a:r>
            <a:r>
              <a:rPr lang="en-US" sz="1100" dirty="0">
                <a:latin typeface="+mj-lt"/>
              </a:rPr>
              <a:t>.</a:t>
            </a:r>
            <a:r>
              <a:rPr lang="ru-RU" sz="1100" dirty="0">
                <a:latin typeface="+mj-lt"/>
              </a:rPr>
              <a:t> – 6</a:t>
            </a:r>
            <a:r>
              <a:rPr lang="en-US" sz="1100" dirty="0">
                <a:latin typeface="+mj-lt"/>
              </a:rPr>
              <a:t>.</a:t>
            </a:r>
            <a:r>
              <a:rPr lang="ru-RU" sz="1100" dirty="0">
                <a:latin typeface="+mj-lt"/>
              </a:rPr>
              <a:t>2%</a:t>
            </a:r>
          </a:p>
          <a:p>
            <a:pPr marL="171450" indent="-171450">
              <a:buFont typeface="Arial" panose="020B0604020202020204" pitchFamily="34" charset="0"/>
              <a:buChar char="•"/>
            </a:pPr>
            <a:r>
              <a:rPr lang="ru-RU" sz="1100" dirty="0">
                <a:latin typeface="+mj-lt"/>
              </a:rPr>
              <a:t>2013 </a:t>
            </a:r>
            <a:r>
              <a:rPr lang="en-US" sz="1100" dirty="0" err="1">
                <a:latin typeface="+mj-lt"/>
              </a:rPr>
              <a:t>y.m</a:t>
            </a:r>
            <a:r>
              <a:rPr lang="en-US" sz="1100" dirty="0">
                <a:latin typeface="+mj-lt"/>
              </a:rPr>
              <a:t>.</a:t>
            </a:r>
            <a:r>
              <a:rPr lang="ru-RU" sz="1100" dirty="0">
                <a:latin typeface="+mj-lt"/>
              </a:rPr>
              <a:t> – 5</a:t>
            </a:r>
            <a:r>
              <a:rPr lang="en-US" sz="1100" dirty="0">
                <a:latin typeface="+mj-lt"/>
              </a:rPr>
              <a:t>.</a:t>
            </a:r>
            <a:r>
              <a:rPr lang="ru-RU" sz="1100" dirty="0">
                <a:latin typeface="+mj-lt"/>
              </a:rPr>
              <a:t>4%</a:t>
            </a:r>
          </a:p>
          <a:p>
            <a:pPr marL="171450" indent="-171450">
              <a:buFont typeface="Arial" panose="020B0604020202020204" pitchFamily="34" charset="0"/>
              <a:buChar char="•"/>
            </a:pPr>
            <a:r>
              <a:rPr lang="ru-RU" sz="1100" dirty="0">
                <a:latin typeface="+mj-lt"/>
              </a:rPr>
              <a:t>2021 </a:t>
            </a:r>
            <a:r>
              <a:rPr lang="en-US" sz="1100" dirty="0" err="1">
                <a:latin typeface="+mj-lt"/>
              </a:rPr>
              <a:t>y.m</a:t>
            </a:r>
            <a:r>
              <a:rPr lang="en-US" sz="1100" dirty="0">
                <a:latin typeface="+mj-lt"/>
              </a:rPr>
              <a:t>.</a:t>
            </a:r>
            <a:r>
              <a:rPr lang="ru-RU" sz="1100" dirty="0">
                <a:latin typeface="+mj-lt"/>
              </a:rPr>
              <a:t> – 5</a:t>
            </a:r>
            <a:r>
              <a:rPr lang="en-US" sz="1100" dirty="0">
                <a:latin typeface="+mj-lt"/>
              </a:rPr>
              <a:t>.</a:t>
            </a:r>
            <a:r>
              <a:rPr lang="ru-RU" sz="1100" dirty="0">
                <a:latin typeface="+mj-lt"/>
              </a:rPr>
              <a:t>1%</a:t>
            </a:r>
            <a:r>
              <a:rPr lang="en-US" sz="1100" dirty="0">
                <a:latin typeface="+mj-lt"/>
              </a:rPr>
              <a:t> </a:t>
            </a:r>
            <a:endParaRPr lang="ru-RU" sz="1100" dirty="0">
              <a:latin typeface="+mj-lt"/>
            </a:endParaRPr>
          </a:p>
          <a:p>
            <a:pPr marL="171450" indent="-171450">
              <a:buFont typeface="Arial" panose="020B0604020202020204" pitchFamily="34" charset="0"/>
              <a:buChar char="•"/>
            </a:pPr>
            <a:r>
              <a:rPr lang="ru-RU" sz="1100" dirty="0">
                <a:latin typeface="+mj-lt"/>
              </a:rPr>
              <a:t>2023-2026 </a:t>
            </a:r>
            <a:r>
              <a:rPr lang="en-US" sz="1100" dirty="0" err="1">
                <a:latin typeface="+mj-lt"/>
              </a:rPr>
              <a:t>y.m</a:t>
            </a:r>
            <a:r>
              <a:rPr lang="en-US" sz="1100" dirty="0">
                <a:latin typeface="+mj-lt"/>
              </a:rPr>
              <a:t>.</a:t>
            </a:r>
            <a:r>
              <a:rPr lang="ru-RU" sz="1100" dirty="0">
                <a:latin typeface="+mj-lt"/>
              </a:rPr>
              <a:t> – 6</a:t>
            </a:r>
            <a:r>
              <a:rPr lang="en-US" sz="1100" dirty="0">
                <a:latin typeface="+mj-lt"/>
              </a:rPr>
              <a:t>.</a:t>
            </a:r>
            <a:r>
              <a:rPr lang="ru-RU" sz="1100" dirty="0">
                <a:latin typeface="+mj-lt"/>
              </a:rPr>
              <a:t>9%</a:t>
            </a:r>
          </a:p>
        </p:txBody>
      </p:sp>
      <p:sp>
        <p:nvSpPr>
          <p:cNvPr id="14" name="TextBox 13"/>
          <p:cNvSpPr txBox="1"/>
          <p:nvPr/>
        </p:nvSpPr>
        <p:spPr>
          <a:xfrm>
            <a:off x="2014291" y="313790"/>
            <a:ext cx="7129709" cy="307777"/>
          </a:xfrm>
          <a:prstGeom prst="rect">
            <a:avLst/>
          </a:prstGeom>
          <a:noFill/>
        </p:spPr>
        <p:txBody>
          <a:bodyPr wrap="none" rtlCol="0">
            <a:spAutoFit/>
          </a:bodyPr>
          <a:lstStyle/>
          <a:p>
            <a:pPr algn="r"/>
            <a:r>
              <a:rPr lang="en-US" sz="1400" b="1" dirty="0">
                <a:solidFill>
                  <a:srgbClr val="FF0000"/>
                </a:solidFill>
                <a:latin typeface="+mj-lt"/>
              </a:rPr>
              <a:t>Used cars of which years of manufacture were most often purchased in the first 6 months of 2026?</a:t>
            </a:r>
            <a:endParaRPr lang="ru-RU" sz="1400" b="1" dirty="0">
              <a:solidFill>
                <a:srgbClr val="FF0000"/>
              </a:solidFill>
              <a:latin typeface="+mj-lt"/>
            </a:endParaRPr>
          </a:p>
        </p:txBody>
      </p:sp>
      <p:sp>
        <p:nvSpPr>
          <p:cNvPr id="15" name="TextBox 14"/>
          <p:cNvSpPr txBox="1"/>
          <p:nvPr/>
        </p:nvSpPr>
        <p:spPr>
          <a:xfrm>
            <a:off x="8959269" y="85653"/>
            <a:ext cx="184730" cy="307777"/>
          </a:xfrm>
          <a:prstGeom prst="rect">
            <a:avLst/>
          </a:prstGeom>
          <a:noFill/>
        </p:spPr>
        <p:txBody>
          <a:bodyPr wrap="none" rtlCol="0">
            <a:spAutoFit/>
          </a:bodyPr>
          <a:lstStyle/>
          <a:p>
            <a:pPr algn="r"/>
            <a:endParaRPr lang="ru-RU" sz="1400" b="1" dirty="0">
              <a:solidFill>
                <a:srgbClr val="FF0000"/>
              </a:solidFill>
              <a:latin typeface="+mj-lt"/>
            </a:endParaRPr>
          </a:p>
        </p:txBody>
      </p:sp>
      <p:pic>
        <p:nvPicPr>
          <p:cNvPr id="4" name="Рисунок 3">
            <a:extLst>
              <a:ext uri="{FF2B5EF4-FFF2-40B4-BE49-F238E27FC236}">
                <a16:creationId xmlns:a16="http://schemas.microsoft.com/office/drawing/2014/main" id="{62C51830-7AD8-4121-8202-11D880C1384C}"/>
              </a:ext>
            </a:extLst>
          </p:cNvPr>
          <p:cNvPicPr>
            <a:picLocks noChangeAspect="1"/>
          </p:cNvPicPr>
          <p:nvPr/>
        </p:nvPicPr>
        <p:blipFill>
          <a:blip r:embed="rId5"/>
          <a:stretch>
            <a:fillRect/>
          </a:stretch>
        </p:blipFill>
        <p:spPr>
          <a:xfrm>
            <a:off x="1771199" y="3496075"/>
            <a:ext cx="6981825" cy="3267075"/>
          </a:xfrm>
          <a:prstGeom prst="rect">
            <a:avLst/>
          </a:prstGeom>
        </p:spPr>
      </p:pic>
    </p:spTree>
    <p:extLst>
      <p:ext uri="{BB962C8B-B14F-4D97-AF65-F5344CB8AC3E}">
        <p14:creationId xmlns:p14="http://schemas.microsoft.com/office/powerpoint/2010/main" val="1655650285"/>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237</TotalTime>
  <Words>232</Words>
  <Application>Microsoft Office PowerPoint</Application>
  <PresentationFormat>Экран (4:3)</PresentationFormat>
  <Paragraphs>13</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77</cp:revision>
  <dcterms:created xsi:type="dcterms:W3CDTF">2022-08-09T13:01:09Z</dcterms:created>
  <dcterms:modified xsi:type="dcterms:W3CDTF">2026-07-09T07:50:20Z</dcterms:modified>
</cp:coreProperties>
</file>