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9" r:id="rId2"/>
    <p:sldId id="268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B7D1"/>
    <a:srgbClr val="E2A6C4"/>
    <a:srgbClr val="993366"/>
    <a:srgbClr val="FFCC99"/>
    <a:srgbClr val="FF9B37"/>
    <a:srgbClr val="FFAB57"/>
    <a:srgbClr val="FFD3A7"/>
    <a:srgbClr val="A5CB8B"/>
    <a:srgbClr val="659644"/>
    <a:srgbClr val="619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16.07.2026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ree-powerpoint-templates-design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55230" y="697957"/>
            <a:ext cx="762603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350"/>
              </a:lnSpc>
            </a:pPr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  <a:hlinkClick r:id="rId2"/>
              </a:rPr>
              <a:t> </a:t>
            </a:r>
            <a:r>
              <a:rPr lang="en-US" sz="1200" dirty="0">
                <a:latin typeface="+mj-lt"/>
                <a:hlinkClick r:id="rId2"/>
              </a:rPr>
              <a:t>NAPI</a:t>
            </a:r>
            <a:r>
              <a:rPr lang="en-US" sz="1200" dirty="0">
                <a:latin typeface="+mj-lt"/>
              </a:rPr>
              <a:t>, 25.8 thousand new and used trucks* were issued for financial leasing in January-June 2026, which was a 7.5% rise on 2025. In June, 4.2 thousand trucks were leased, up 14.0% on June last year.</a:t>
            </a:r>
          </a:p>
          <a:p>
            <a:pPr algn="just">
              <a:lnSpc>
                <a:spcPts val="1350"/>
              </a:lnSpc>
            </a:pPr>
            <a:endParaRPr lang="en-US" sz="1200" dirty="0">
              <a:latin typeface="+mj-lt"/>
            </a:endParaRPr>
          </a:p>
          <a:p>
            <a:pPr algn="just">
              <a:lnSpc>
                <a:spcPts val="1350"/>
              </a:lnSpc>
            </a:pPr>
            <a:r>
              <a:rPr lang="en-US" sz="1200" dirty="0">
                <a:latin typeface="+mj-lt"/>
              </a:rPr>
              <a:t>Over the first six months of the current year, leasing of tractor units (+21.9%), municipal vehicles (+18.7%), and </a:t>
            </a:r>
            <a:r>
              <a:rPr lang="en-US" sz="1200" dirty="0" err="1">
                <a:latin typeface="+mj-lt"/>
              </a:rPr>
              <a:t>dropside</a:t>
            </a:r>
            <a:r>
              <a:rPr lang="en-US" sz="1200" dirty="0">
                <a:latin typeface="+mj-lt"/>
              </a:rPr>
              <a:t> vehicles/</a:t>
            </a:r>
            <a:r>
              <a:rPr lang="en-US" sz="1200" dirty="0" err="1">
                <a:latin typeface="+mj-lt"/>
              </a:rPr>
              <a:t>curtainsiders</a:t>
            </a:r>
            <a:r>
              <a:rPr lang="en-US" sz="1200" dirty="0">
                <a:latin typeface="+mj-lt"/>
              </a:rPr>
              <a:t> (+6.7%) grew. However, leasing of dumpers (-11.5%), lifting vehicles (-7.5%), and vans (-4.0%) decreased. </a:t>
            </a:r>
          </a:p>
          <a:p>
            <a:pPr algn="just">
              <a:lnSpc>
                <a:spcPts val="1350"/>
              </a:lnSpc>
            </a:pPr>
            <a:endParaRPr lang="en-US" sz="1200" dirty="0">
              <a:latin typeface="+mj-lt"/>
            </a:endParaRPr>
          </a:p>
          <a:p>
            <a:pPr algn="just">
              <a:lnSpc>
                <a:spcPts val="1350"/>
              </a:lnSpc>
            </a:pPr>
            <a:r>
              <a:rPr lang="en-US" sz="1200" dirty="0">
                <a:latin typeface="+mj-lt"/>
              </a:rPr>
              <a:t>Following results of January-June 2026, the share of tractor units in the total volume of </a:t>
            </a:r>
            <a:r>
              <a:rPr lang="en-US" sz="1200" dirty="0">
                <a:latin typeface="+mj-lt"/>
                <a:hlinkClick r:id="rId3"/>
              </a:rPr>
              <a:t>truck leasing</a:t>
            </a:r>
            <a:r>
              <a:rPr lang="ru-RU" sz="1200" dirty="0">
                <a:latin typeface="+mj-lt"/>
                <a:hlinkClick r:id="rId3"/>
              </a:rPr>
              <a:t> </a:t>
            </a:r>
            <a:r>
              <a:rPr lang="en-US" sz="1200" dirty="0">
                <a:latin typeface="+mj-lt"/>
              </a:rPr>
              <a:t>reached 44.9% (+5.4 p.p.). The share of municipal vehicles also increased to 5.5% (+0.5 p.p.). The share of dumpers showed the sharpest decline: to 19.3% (-4.2 p.p.).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134391" y="6424523"/>
            <a:ext cx="18020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>
                <a:latin typeface="+mj-lt"/>
              </a:rPr>
              <a:t>* </a:t>
            </a:r>
            <a:r>
              <a:rPr lang="en-US" sz="900" dirty="0">
                <a:latin typeface="+mj-lt"/>
              </a:rPr>
              <a:t>vehicles with GVW of over 6 tons</a:t>
            </a:r>
            <a:endParaRPr lang="ru-RU" sz="9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5298" y="290014"/>
            <a:ext cx="5189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Tractor units account for 45% of trucks leased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97A8E4B8-81FD-4DE5-8BB5-71CBA83B94FF}"/>
              </a:ext>
            </a:extLst>
          </p:cNvPr>
          <p:cNvSpPr txBox="1"/>
          <p:nvPr/>
        </p:nvSpPr>
        <p:spPr>
          <a:xfrm>
            <a:off x="4966208" y="6581767"/>
            <a:ext cx="403678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i="1" dirty="0">
                <a:cs typeface="Arial" panose="020B0604020202020204" pitchFamily="34" charset="0"/>
              </a:rPr>
              <a:t>Source</a:t>
            </a:r>
            <a:r>
              <a:rPr lang="ru-RU" sz="900" i="1" dirty="0">
                <a:cs typeface="Arial" panose="020B0604020202020204" pitchFamily="34" charset="0"/>
              </a:rPr>
              <a:t>: </a:t>
            </a:r>
            <a:r>
              <a:rPr lang="en-US" sz="900" i="1" dirty="0">
                <a:cs typeface="Arial" panose="020B0604020202020204" pitchFamily="34" charset="0"/>
              </a:rPr>
              <a:t>NAPI</a:t>
            </a:r>
            <a:r>
              <a:rPr lang="ru-RU" sz="900" i="1" dirty="0">
                <a:cs typeface="Arial" panose="020B0604020202020204" pitchFamily="34" charset="0"/>
              </a:rPr>
              <a:t> (</a:t>
            </a:r>
            <a:r>
              <a:rPr lang="en-US" sz="900" i="1" dirty="0">
                <a:cs typeface="Arial" panose="020B0604020202020204" pitchFamily="34" charset="0"/>
              </a:rPr>
              <a:t>National Industrial Information Agency</a:t>
            </a:r>
            <a:r>
              <a:rPr lang="ru-RU" sz="900" i="1" dirty="0"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1543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34B507-54B5-4E6A-A3E5-23CEAA6E7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984" y="673604"/>
            <a:ext cx="7381875" cy="612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395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1275</TotalTime>
  <Words>188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238</cp:revision>
  <cp:lastPrinted>2023-06-07T08:16:06Z</cp:lastPrinted>
  <dcterms:created xsi:type="dcterms:W3CDTF">2022-08-09T13:01:09Z</dcterms:created>
  <dcterms:modified xsi:type="dcterms:W3CDTF">2026-07-16T09:18:25Z</dcterms:modified>
</cp:coreProperties>
</file>