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8FAADC"/>
    <a:srgbClr val="AEAEAE"/>
    <a:srgbClr val="949494"/>
    <a:srgbClr val="EE3E3E"/>
    <a:srgbClr val="9AE6C4"/>
    <a:srgbClr val="FD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services/automotive-statistics/vehicle-park/" TargetMode="External"/><Relationship Id="rId2" Type="http://schemas.openxmlformats.org/officeDocument/2006/relationships/hyperlink" Target="https://en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5342" y="615078"/>
            <a:ext cx="7484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+mj-lt"/>
              </a:rPr>
              <a:t>According to the marketing agency</a:t>
            </a:r>
            <a:r>
              <a:rPr lang="ru-RU" sz="1200" dirty="0">
                <a:latin typeface="+mj-lt"/>
                <a:hlinkClick r:id="rId2"/>
              </a:rPr>
              <a:t> </a:t>
            </a:r>
            <a:r>
              <a:rPr lang="en-US" sz="1200" dirty="0" err="1">
                <a:latin typeface="+mj-lt"/>
                <a:hlinkClick r:id="rId2"/>
              </a:rPr>
              <a:t>NAPI</a:t>
            </a:r>
            <a:r>
              <a:rPr lang="en-US" sz="1200" dirty="0">
                <a:latin typeface="+mj-lt"/>
              </a:rPr>
              <a:t>, there are 560.9 thousand vehicles in the population of special purpose vehicles on the truck chassis* as of January 1, 2026. The special purpose vehicle population accounts for 15.2% of the truck* population.</a:t>
            </a:r>
            <a:endParaRPr lang="ru-RU" sz="1200" dirty="0">
              <a:latin typeface="+mj-lt"/>
            </a:endParaRPr>
          </a:p>
          <a:p>
            <a:pPr algn="just"/>
            <a:r>
              <a:rPr lang="en-US" sz="1200" dirty="0">
                <a:latin typeface="+mj-lt"/>
              </a:rPr>
              <a:t>Tankers (159.2 thousand units) and truck cranes (123.5 thousand units) have the largest shares in the population. They account for 28.4% and 22.0%, respectively. Garbage trucks (41.6 thousand units) and combined road vehicles (41.3 thousand units) account for 7.4% of the population each.</a:t>
            </a:r>
          </a:p>
          <a:p>
            <a:pPr algn="just"/>
            <a:r>
              <a:rPr lang="en-US" sz="1200" dirty="0">
                <a:latin typeface="+mj-lt"/>
              </a:rPr>
              <a:t>Moreover, the </a:t>
            </a:r>
            <a:r>
              <a:rPr lang="en-US" sz="1200" dirty="0">
                <a:solidFill>
                  <a:srgbClr val="000000"/>
                </a:solidFill>
                <a:latin typeface="+mj-lt"/>
                <a:hlinkClick r:id="rId3"/>
              </a:rPr>
              <a:t>special purpose vehicle population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 </a:t>
            </a:r>
            <a:r>
              <a:rPr lang="en-US" sz="1200" dirty="0">
                <a:latin typeface="+mj-lt"/>
              </a:rPr>
              <a:t>includes more than 30 thousand concrete mixers (6.6%) and fuel tankers (5.4%), more than 15 thousand tow trucks (3.0%) and short loggers each (2.7%), as well as more than 10 thousand vacuum vehicles (2.4%) and lifting trucks (2.1%).</a:t>
            </a:r>
          </a:p>
          <a:p>
            <a:pPr algn="just"/>
            <a:r>
              <a:rPr lang="en-US" sz="1200" dirty="0">
                <a:latin typeface="+mj-lt"/>
              </a:rPr>
              <a:t>TOP-10 vehicle types account for 87.4% of the special purpose vehicle population.</a:t>
            </a:r>
            <a:endParaRPr lang="ru-RU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5178" y="0"/>
            <a:ext cx="7198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770" y="948652"/>
            <a:ext cx="1189749" cy="6926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НАПИ_грузовые_авто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НАПИ_парк_техники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5342" y="276999"/>
            <a:ext cx="7484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en-US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Special purpose vehicle population composition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EA4BFC-4AD2-48FC-8BA0-D1C33A7BACBA}"/>
              </a:ext>
            </a:extLst>
          </p:cNvPr>
          <p:cNvSpPr txBox="1"/>
          <p:nvPr/>
        </p:nvSpPr>
        <p:spPr>
          <a:xfrm>
            <a:off x="157770" y="6396336"/>
            <a:ext cx="17924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</a:t>
            </a:r>
            <a:r>
              <a:rPr lang="en-US" sz="900" dirty="0"/>
              <a:t>vehicles with </a:t>
            </a:r>
            <a:r>
              <a:rPr lang="en-US" sz="900" dirty="0" err="1"/>
              <a:t>GVW</a:t>
            </a:r>
            <a:r>
              <a:rPr lang="en-US" sz="900" dirty="0"/>
              <a:t> of over </a:t>
            </a:r>
            <a:r>
              <a:rPr lang="ru-RU" sz="900" dirty="0"/>
              <a:t>6 </a:t>
            </a:r>
            <a:r>
              <a:rPr lang="en-US" sz="900" dirty="0"/>
              <a:t>tons</a:t>
            </a:r>
            <a:endParaRPr lang="ru-RU" sz="9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D25D5EE-8351-4686-98E1-4977B5DD3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3403" y="2662015"/>
            <a:ext cx="634365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15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200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111</cp:revision>
  <dcterms:created xsi:type="dcterms:W3CDTF">2022-08-09T13:01:09Z</dcterms:created>
  <dcterms:modified xsi:type="dcterms:W3CDTF">2026-07-08T07:39:56Z</dcterms:modified>
</cp:coreProperties>
</file>