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60" r:id="rId3"/>
  </p:sldIdLst>
  <p:sldSz cx="9144000" cy="6858000" type="screen4x3"/>
  <p:notesSz cx="6797675" cy="9925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Анна Кустикова" initials="АК" lastIdx="1" clrIdx="0">
    <p:extLst>
      <p:ext uri="{19B8F6BF-5375-455C-9EA6-DF929625EA0E}">
        <p15:presenceInfo xmlns:p15="http://schemas.microsoft.com/office/powerpoint/2012/main" userId="S-1-5-21-383357151-2991069858-1596914116-510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87CB"/>
    <a:srgbClr val="7A9CD4"/>
    <a:srgbClr val="4E7CC6"/>
    <a:srgbClr val="7D9FD5"/>
    <a:srgbClr val="6E4924"/>
    <a:srgbClr val="C4884C"/>
    <a:srgbClr val="996633"/>
    <a:srgbClr val="FF8409"/>
    <a:srgbClr val="9E4F00"/>
    <a:srgbClr val="C864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731" autoAdjust="0"/>
    <p:restoredTop sz="94660"/>
  </p:normalViewPr>
  <p:slideViewPr>
    <p:cSldViewPr snapToGrid="0">
      <p:cViewPr varScale="1">
        <p:scale>
          <a:sx n="112" d="100"/>
          <a:sy n="112" d="100"/>
        </p:scale>
        <p:origin x="219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stacked"/>
        <c:varyColors val="0"/>
        <c:ser>
          <c:idx val="0"/>
          <c:order val="0"/>
          <c:spPr>
            <a:solidFill>
              <a:schemeClr val="accent5">
                <a:lumMod val="40000"/>
                <a:lumOff val="60000"/>
              </a:schemeClr>
            </a:solidFill>
            <a:ln>
              <a:noFill/>
            </a:ln>
            <a:effectLst/>
          </c:spPr>
          <c:invertIfNegative val="0"/>
          <c:dLbls>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ru-RU"/>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LCV!$B$3:$F$3</c:f>
              <c:strCache>
                <c:ptCount val="5"/>
                <c:pt idx="0">
                  <c:v>Jun 22</c:v>
                </c:pt>
                <c:pt idx="1">
                  <c:v>Jun 23</c:v>
                </c:pt>
                <c:pt idx="2">
                  <c:v>Jun 24</c:v>
                </c:pt>
                <c:pt idx="3">
                  <c:v>Jun 25</c:v>
                </c:pt>
                <c:pt idx="4">
                  <c:v>Jun 26</c:v>
                </c:pt>
              </c:strCache>
            </c:strRef>
          </c:cat>
          <c:val>
            <c:numRef>
              <c:f>LCV!$B$5:$F$5</c:f>
              <c:numCache>
                <c:formatCode>#,##0.00</c:formatCode>
                <c:ptCount val="5"/>
                <c:pt idx="0">
                  <c:v>3.2608533106145252</c:v>
                </c:pt>
                <c:pt idx="1">
                  <c:v>3.505113250166334</c:v>
                </c:pt>
                <c:pt idx="2">
                  <c:v>3.453803836818758</c:v>
                </c:pt>
                <c:pt idx="3">
                  <c:v>3.6416205706563707</c:v>
                </c:pt>
                <c:pt idx="4">
                  <c:v>3.5875472152637484</c:v>
                </c:pt>
              </c:numCache>
            </c:numRef>
          </c:val>
          <c:extLst>
            <c:ext xmlns:c16="http://schemas.microsoft.com/office/drawing/2014/chart" uri="{C3380CC4-5D6E-409C-BE32-E72D297353CC}">
              <c16:uniqueId val="{00000000-0EF6-4A0C-9077-6900DBDC5107}"/>
            </c:ext>
          </c:extLst>
        </c:ser>
        <c:dLbls>
          <c:showLegendKey val="0"/>
          <c:showVal val="1"/>
          <c:showCatName val="0"/>
          <c:showSerName val="0"/>
          <c:showPercent val="0"/>
          <c:showBubbleSize val="0"/>
        </c:dLbls>
        <c:gapWidth val="150"/>
        <c:overlap val="100"/>
        <c:axId val="449502495"/>
        <c:axId val="449499999"/>
      </c:barChart>
      <c:catAx>
        <c:axId val="449502495"/>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ru-RU"/>
          </a:p>
        </c:txPr>
        <c:crossAx val="449499999"/>
        <c:crosses val="autoZero"/>
        <c:auto val="1"/>
        <c:lblAlgn val="ctr"/>
        <c:lblOffset val="100"/>
        <c:noMultiLvlLbl val="0"/>
      </c:catAx>
      <c:valAx>
        <c:axId val="449499999"/>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ru-RU"/>
          </a:p>
        </c:txPr>
        <c:crossAx val="44950249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ru-RU"/>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856444444444445"/>
          <c:y val="6.0476190476190475E-2"/>
          <c:w val="0.85263"/>
          <c:h val="0.82765158730158728"/>
        </c:manualLayout>
      </c:layout>
      <c:barChart>
        <c:barDir val="col"/>
        <c:grouping val="stacked"/>
        <c:varyColors val="0"/>
        <c:ser>
          <c:idx val="0"/>
          <c:order val="0"/>
          <c:spPr>
            <a:solidFill>
              <a:srgbClr val="5D87CB"/>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mn-lt"/>
                    <a:ea typeface="+mn-ea"/>
                    <a:cs typeface="+mn-cs"/>
                  </a:defRPr>
                </a:pPr>
                <a:endParaRPr lang="ru-R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LCV!$B$19:$F$19</c:f>
              <c:strCache>
                <c:ptCount val="5"/>
                <c:pt idx="0">
                  <c:v>Jun 22</c:v>
                </c:pt>
                <c:pt idx="1">
                  <c:v>Jun 23</c:v>
                </c:pt>
                <c:pt idx="2">
                  <c:v>Jun 24</c:v>
                </c:pt>
                <c:pt idx="3">
                  <c:v>Jun 25</c:v>
                </c:pt>
                <c:pt idx="4">
                  <c:v>Jun 26</c:v>
                </c:pt>
              </c:strCache>
            </c:strRef>
          </c:cat>
          <c:val>
            <c:numRef>
              <c:f>LCV!$B$21:$F$21</c:f>
              <c:numCache>
                <c:formatCode>#,##0.00</c:formatCode>
                <c:ptCount val="5"/>
                <c:pt idx="0">
                  <c:v>5.2935897472527476</c:v>
                </c:pt>
                <c:pt idx="1">
                  <c:v>4.3054413046808513</c:v>
                </c:pt>
                <c:pt idx="2">
                  <c:v>3.9644491851306589</c:v>
                </c:pt>
                <c:pt idx="3">
                  <c:v>4.6614705692204303</c:v>
                </c:pt>
                <c:pt idx="4">
                  <c:v>5.3593387758825859</c:v>
                </c:pt>
              </c:numCache>
            </c:numRef>
          </c:val>
          <c:extLst>
            <c:ext xmlns:c16="http://schemas.microsoft.com/office/drawing/2014/chart" uri="{C3380CC4-5D6E-409C-BE32-E72D297353CC}">
              <c16:uniqueId val="{00000000-E0B2-45BB-B978-A4220D02414A}"/>
            </c:ext>
          </c:extLst>
        </c:ser>
        <c:dLbls>
          <c:dLblPos val="ctr"/>
          <c:showLegendKey val="0"/>
          <c:showVal val="1"/>
          <c:showCatName val="0"/>
          <c:showSerName val="0"/>
          <c:showPercent val="0"/>
          <c:showBubbleSize val="0"/>
        </c:dLbls>
        <c:gapWidth val="150"/>
        <c:overlap val="100"/>
        <c:axId val="543187455"/>
        <c:axId val="543189535"/>
      </c:barChart>
      <c:catAx>
        <c:axId val="543187455"/>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ru-RU"/>
          </a:p>
        </c:txPr>
        <c:crossAx val="543189535"/>
        <c:crosses val="autoZero"/>
        <c:auto val="1"/>
        <c:lblAlgn val="ctr"/>
        <c:lblOffset val="100"/>
        <c:noMultiLvlLbl val="0"/>
      </c:catAx>
      <c:valAx>
        <c:axId val="543189535"/>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ru-RU"/>
          </a:p>
        </c:txPr>
        <c:crossAx val="54318745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ru-RU"/>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969003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1880294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925332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706344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E3D5989-14C6-404C-8A65-40B5B34DAE63}"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749216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E3D5989-14C6-404C-8A65-40B5B34DAE63}" type="datetimeFigureOut">
              <a:rPr lang="en-US" smtClean="0"/>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1570667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E3D5989-14C6-404C-8A65-40B5B34DAE63}" type="datetimeFigureOut">
              <a:rPr lang="en-US" smtClean="0"/>
              <a:t>7/13/2026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590155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E3D5989-14C6-404C-8A65-40B5B34DAE63}" type="datetimeFigureOut">
              <a:rPr lang="en-US" smtClean="0"/>
              <a:t>7/13/2026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763429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3D5989-14C6-404C-8A65-40B5B34DAE63}" type="datetimeFigureOut">
              <a:rPr lang="en-US" smtClean="0"/>
              <a:t>7/13/2026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191823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E3D5989-14C6-404C-8A65-40B5B34DAE63}" type="datetimeFigureOut">
              <a:rPr lang="en-US" smtClean="0"/>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319997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E3D5989-14C6-404C-8A65-40B5B34DAE63}" type="datetimeFigureOut">
              <a:rPr lang="en-US" smtClean="0"/>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941163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3D5989-14C6-404C-8A65-40B5B34DAE63}" type="datetimeFigureOut">
              <a:rPr lang="en-US" smtClean="0"/>
              <a:t>7/13/2026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DA2F48-50C3-457A-8AE0-18D3E6A1B6D3}" type="slidenum">
              <a:rPr lang="en-US" smtClean="0"/>
              <a:t>‹#›</a:t>
            </a:fld>
            <a:endParaRPr lang="en-US"/>
          </a:p>
        </p:txBody>
      </p:sp>
    </p:spTree>
    <p:extLst>
      <p:ext uri="{BB962C8B-B14F-4D97-AF65-F5344CB8AC3E}">
        <p14:creationId xmlns:p14="http://schemas.microsoft.com/office/powerpoint/2010/main" val="40536965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napinfo.ru/services/vehicle-prices/new-light-commercial-vehicle-prices/" TargetMode="External"/><Relationship Id="rId2" Type="http://schemas.openxmlformats.org/officeDocument/2006/relationships/hyperlink" Target="https://en.napinfo.ru/" TargetMode="Externa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xml"/><Relationship Id="rId6" Type="http://schemas.openxmlformats.org/officeDocument/2006/relationships/hyperlink" Target="https://napinfo.ru/services/tseny-na-avtomobili/tseny-na-novye-legkie-kommercheskie-avtomobili/" TargetMode="External"/><Relationship Id="rId5" Type="http://schemas.openxmlformats.org/officeDocument/2006/relationships/hyperlink" Target="http://www.napinfo.ru/" TargetMode="External"/><Relationship Id="rId4" Type="http://schemas.openxmlformats.org/officeDocument/2006/relationships/hyperlink" Target="http://www.free-powerpoint-templates-design.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2D2E5385-4CEF-41B5-82F0-7BBD4F354625}"/>
              </a:ext>
            </a:extLst>
          </p:cNvPr>
          <p:cNvSpPr txBox="1"/>
          <p:nvPr/>
        </p:nvSpPr>
        <p:spPr>
          <a:xfrm>
            <a:off x="1393723" y="273119"/>
            <a:ext cx="7550638" cy="338554"/>
          </a:xfrm>
          <a:prstGeom prst="rect">
            <a:avLst/>
          </a:prstGeom>
          <a:noFill/>
        </p:spPr>
        <p:txBody>
          <a:bodyPr wrap="square" rtlCol="0">
            <a:spAutoFit/>
          </a:bodyPr>
          <a:lstStyle/>
          <a:p>
            <a:pPr algn="r"/>
            <a:r>
              <a:rPr lang="en-US" sz="1600" b="1" dirty="0">
                <a:solidFill>
                  <a:srgbClr val="FF0000"/>
                </a:solidFill>
                <a:latin typeface="+mj-lt"/>
              </a:rPr>
              <a:t>How did the price for new LCV and pickups change in 2022-2026</a:t>
            </a:r>
            <a:endParaRPr lang="ru-RU" sz="1600" b="1" dirty="0">
              <a:solidFill>
                <a:srgbClr val="FF0000"/>
              </a:solidFill>
              <a:latin typeface="+mj-lt"/>
              <a:cs typeface="Arial" panose="020B0604020202020204" pitchFamily="34" charset="0"/>
            </a:endParaRPr>
          </a:p>
        </p:txBody>
      </p:sp>
      <p:sp>
        <p:nvSpPr>
          <p:cNvPr id="10" name="TextBox 9">
            <a:extLst>
              <a:ext uri="{FF2B5EF4-FFF2-40B4-BE49-F238E27FC236}">
                <a16:creationId xmlns:a16="http://schemas.microsoft.com/office/drawing/2014/main" id="{21B22F1C-FCCF-4DCE-8608-426F65824892}"/>
              </a:ext>
            </a:extLst>
          </p:cNvPr>
          <p:cNvSpPr txBox="1"/>
          <p:nvPr/>
        </p:nvSpPr>
        <p:spPr>
          <a:xfrm>
            <a:off x="74115" y="6303169"/>
            <a:ext cx="4158167" cy="369332"/>
          </a:xfrm>
          <a:prstGeom prst="rect">
            <a:avLst/>
          </a:prstGeom>
          <a:noFill/>
        </p:spPr>
        <p:txBody>
          <a:bodyPr wrap="square">
            <a:spAutoFit/>
          </a:bodyPr>
          <a:lstStyle/>
          <a:p>
            <a:r>
              <a:rPr lang="ru-RU" sz="900" i="1" dirty="0">
                <a:latin typeface="+mj-lt"/>
              </a:rPr>
              <a:t>_________________</a:t>
            </a:r>
            <a:br>
              <a:rPr lang="ru-RU" sz="900" i="1" dirty="0">
                <a:latin typeface="+mj-lt"/>
              </a:rPr>
            </a:br>
            <a:r>
              <a:rPr lang="ru-RU" sz="900" i="1" dirty="0">
                <a:latin typeface="+mj-lt"/>
              </a:rPr>
              <a:t>* </a:t>
            </a:r>
            <a:r>
              <a:rPr lang="en-US" sz="900" i="1" dirty="0">
                <a:latin typeface="+mj-lt"/>
              </a:rPr>
              <a:t>vehicles with </a:t>
            </a:r>
            <a:r>
              <a:rPr lang="en-US" sz="900" i="1" dirty="0" err="1">
                <a:latin typeface="+mj-lt"/>
              </a:rPr>
              <a:t>GVW</a:t>
            </a:r>
            <a:r>
              <a:rPr lang="en-US" sz="900" i="1" dirty="0">
                <a:latin typeface="+mj-lt"/>
              </a:rPr>
              <a:t> up</a:t>
            </a:r>
            <a:r>
              <a:rPr lang="ru-RU" sz="900" i="1" dirty="0">
                <a:latin typeface="+mj-lt"/>
              </a:rPr>
              <a:t> 6 </a:t>
            </a:r>
            <a:r>
              <a:rPr lang="en-US" sz="900" i="1" dirty="0">
                <a:latin typeface="+mj-lt"/>
              </a:rPr>
              <a:t>tons inclusive excluding pickups</a:t>
            </a:r>
            <a:endParaRPr lang="ru-RU" sz="900" i="1" dirty="0">
              <a:latin typeface="+mj-lt"/>
            </a:endParaRPr>
          </a:p>
        </p:txBody>
      </p:sp>
      <p:sp>
        <p:nvSpPr>
          <p:cNvPr id="21" name="TextBox 20">
            <a:extLst>
              <a:ext uri="{FF2B5EF4-FFF2-40B4-BE49-F238E27FC236}">
                <a16:creationId xmlns:a16="http://schemas.microsoft.com/office/drawing/2014/main" id="{D74BF4A5-4E25-40E7-AE1B-F099B9F3018D}"/>
              </a:ext>
            </a:extLst>
          </p:cNvPr>
          <p:cNvSpPr txBox="1"/>
          <p:nvPr/>
        </p:nvSpPr>
        <p:spPr>
          <a:xfrm>
            <a:off x="1455270" y="659541"/>
            <a:ext cx="7489092" cy="2015936"/>
          </a:xfrm>
          <a:prstGeom prst="rect">
            <a:avLst/>
          </a:prstGeom>
          <a:noFill/>
        </p:spPr>
        <p:txBody>
          <a:bodyPr wrap="square" rtlCol="0">
            <a:spAutoFit/>
          </a:bodyPr>
          <a:lstStyle/>
          <a:p>
            <a:pPr algn="just">
              <a:spcAft>
                <a:spcPts val="600"/>
              </a:spcAft>
            </a:pPr>
            <a:r>
              <a:rPr lang="en-US" sz="1100" dirty="0">
                <a:latin typeface="+mj-lt"/>
              </a:rPr>
              <a:t>The marketing agency </a:t>
            </a:r>
            <a:r>
              <a:rPr lang="en-US" sz="1100" dirty="0" err="1">
                <a:latin typeface="+mj-lt"/>
                <a:hlinkClick r:id="rId2"/>
              </a:rPr>
              <a:t>NAPI</a:t>
            </a:r>
            <a:r>
              <a:rPr lang="ru-RU" sz="1100" dirty="0">
                <a:latin typeface="+mj-lt"/>
                <a:hlinkClick r:id="rId2"/>
              </a:rPr>
              <a:t> </a:t>
            </a:r>
            <a:r>
              <a:rPr lang="en-US" sz="1100" dirty="0">
                <a:latin typeface="+mj-lt"/>
              </a:rPr>
              <a:t>analyzed the dynamics of average prices for new LCV (excluding pickups) and new pickups.</a:t>
            </a:r>
          </a:p>
          <a:p>
            <a:pPr algn="just">
              <a:spcAft>
                <a:spcPts val="600"/>
              </a:spcAft>
            </a:pPr>
            <a:r>
              <a:rPr lang="en-US" sz="1100" dirty="0">
                <a:latin typeface="+mj-lt"/>
              </a:rPr>
              <a:t>Prices for new LCV* increased in June 2023 and 2025 by 7.5% and 5.4%, respectively. In June 2024, </a:t>
            </a:r>
            <a:r>
              <a:rPr lang="en-US" sz="1100" dirty="0">
                <a:latin typeface="+mj-lt"/>
                <a:hlinkClick r:id="rId3"/>
              </a:rPr>
              <a:t>LCV prices </a:t>
            </a:r>
            <a:r>
              <a:rPr lang="en-US" sz="1100" dirty="0">
                <a:latin typeface="+mj-lt"/>
              </a:rPr>
              <a:t>fell by 1.5%, and decreased by the same amount in June 2026. A significant part of price proposals in the LCV segment, excluding pickups, is offered by Russian brands (</a:t>
            </a:r>
            <a:r>
              <a:rPr lang="en-US" sz="1100" dirty="0" err="1">
                <a:latin typeface="+mj-lt"/>
              </a:rPr>
              <a:t>GAZ</a:t>
            </a:r>
            <a:r>
              <a:rPr lang="en-US" sz="1100" dirty="0">
                <a:latin typeface="+mj-lt"/>
              </a:rPr>
              <a:t>, LADA, and </a:t>
            </a:r>
            <a:r>
              <a:rPr lang="en-US" sz="1100" dirty="0" err="1">
                <a:latin typeface="+mj-lt"/>
              </a:rPr>
              <a:t>UAZ</a:t>
            </a:r>
            <a:r>
              <a:rPr lang="en-US" sz="1100" dirty="0">
                <a:latin typeface="+mj-lt"/>
              </a:rPr>
              <a:t>), which pushes the average price down. </a:t>
            </a:r>
          </a:p>
          <a:p>
            <a:pPr algn="just">
              <a:spcAft>
                <a:spcPts val="600"/>
              </a:spcAft>
            </a:pPr>
            <a:r>
              <a:rPr lang="en-US" sz="1100" dirty="0">
                <a:latin typeface="+mj-lt"/>
              </a:rPr>
              <a:t>New pickups sharply depreciated in June 2023, by 18.7%. Prices decreased by another 7.9% in June 2024. In June 2025 and 2026, pickups appreciated by 17.6% and 15.0%, respectively. In the pickup segment, there are few price proposals for Russian vehicles, but there are plenty of proposals from Chinese, Japanese, Korean, and European brands (MITSUBISHI, VOLKSWAGEN, TOYOTA, etc.), which pushes the average price up.</a:t>
            </a:r>
          </a:p>
          <a:p>
            <a:pPr algn="just">
              <a:spcAft>
                <a:spcPts val="600"/>
              </a:spcAft>
            </a:pPr>
            <a:r>
              <a:rPr lang="en-US" sz="1100" dirty="0">
                <a:latin typeface="+mj-lt"/>
              </a:rPr>
              <a:t>The price for new LCV made 3.59 million rubles last month, which was a 10.0% rise on their price in June 2022. The average price for pickup was 5.36 million rubles, 1.2% higher than that four years ago. </a:t>
            </a:r>
          </a:p>
        </p:txBody>
      </p:sp>
      <p:pic>
        <p:nvPicPr>
          <p:cNvPr id="6" name="Рисунок 5">
            <a:extLst>
              <a:ext uri="{FF2B5EF4-FFF2-40B4-BE49-F238E27FC236}">
                <a16:creationId xmlns:a16="http://schemas.microsoft.com/office/drawing/2014/main" id="{D4792884-E2A8-4DCB-844F-056FB0EC25EB}"/>
              </a:ext>
            </a:extLst>
          </p:cNvPr>
          <p:cNvPicPr>
            <a:picLocks noChangeAspect="1"/>
          </p:cNvPicPr>
          <p:nvPr/>
        </p:nvPicPr>
        <p:blipFill>
          <a:blip r:embed="rId4"/>
          <a:stretch>
            <a:fillRect/>
          </a:stretch>
        </p:blipFill>
        <p:spPr>
          <a:xfrm>
            <a:off x="1556503" y="2788154"/>
            <a:ext cx="7286625" cy="4010025"/>
          </a:xfrm>
          <a:prstGeom prst="rect">
            <a:avLst/>
          </a:prstGeom>
        </p:spPr>
      </p:pic>
    </p:spTree>
    <p:extLst>
      <p:ext uri="{BB962C8B-B14F-4D97-AF65-F5344CB8AC3E}">
        <p14:creationId xmlns:p14="http://schemas.microsoft.com/office/powerpoint/2010/main" val="3706313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Диаграмма 22">
            <a:extLst>
              <a:ext uri="{FF2B5EF4-FFF2-40B4-BE49-F238E27FC236}">
                <a16:creationId xmlns:a16="http://schemas.microsoft.com/office/drawing/2014/main" id="{AC7DB0F5-D49D-472D-B677-3F31AE6421AC}"/>
              </a:ext>
            </a:extLst>
          </p:cNvPr>
          <p:cNvGraphicFramePr>
            <a:graphicFrameLocks/>
          </p:cNvGraphicFramePr>
          <p:nvPr>
            <p:extLst>
              <p:ext uri="{D42A27DB-BD31-4B8C-83A1-F6EECF244321}">
                <p14:modId xmlns:p14="http://schemas.microsoft.com/office/powerpoint/2010/main" val="2642930562"/>
              </p:ext>
            </p:extLst>
          </p:nvPr>
        </p:nvGraphicFramePr>
        <p:xfrm>
          <a:off x="1480382" y="3066432"/>
          <a:ext cx="3060000" cy="252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1" name="Диаграмма 30">
            <a:extLst>
              <a:ext uri="{FF2B5EF4-FFF2-40B4-BE49-F238E27FC236}">
                <a16:creationId xmlns:a16="http://schemas.microsoft.com/office/drawing/2014/main" id="{9B972A2D-6D9F-4CFE-A5DE-FE9445870E85}"/>
              </a:ext>
            </a:extLst>
          </p:cNvPr>
          <p:cNvGraphicFramePr>
            <a:graphicFrameLocks/>
          </p:cNvGraphicFramePr>
          <p:nvPr>
            <p:extLst>
              <p:ext uri="{D42A27DB-BD31-4B8C-83A1-F6EECF244321}">
                <p14:modId xmlns:p14="http://schemas.microsoft.com/office/powerpoint/2010/main" val="2790030162"/>
              </p:ext>
            </p:extLst>
          </p:nvPr>
        </p:nvGraphicFramePr>
        <p:xfrm>
          <a:off x="4540382" y="3056089"/>
          <a:ext cx="3060000" cy="2520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8">
            <a:hlinkClick r:id="rId4"/>
            <a:extLst>
              <a:ext uri="{FF2B5EF4-FFF2-40B4-BE49-F238E27FC236}">
                <a16:creationId xmlns:a16="http://schemas.microsoft.com/office/drawing/2014/main" id="{CBCFBD78-F930-41BB-8450-6CCA5ADD029E}"/>
              </a:ext>
            </a:extLst>
          </p:cNvPr>
          <p:cNvSpPr txBox="1"/>
          <p:nvPr/>
        </p:nvSpPr>
        <p:spPr>
          <a:xfrm>
            <a:off x="3211560" y="5495705"/>
            <a:ext cx="4327691" cy="230832"/>
          </a:xfrm>
          <a:prstGeom prst="rect">
            <a:avLst/>
          </a:prstGeom>
          <a:solidFill>
            <a:schemeClr val="bg1"/>
          </a:solid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defTabSz="685800">
              <a:defRPr/>
            </a:pPr>
            <a:r>
              <a:rPr lang="en-US" sz="900" i="1" dirty="0">
                <a:latin typeface="Arial" panose="020B0604020202020204" pitchFamily="34" charset="0"/>
                <a:cs typeface="Arial" panose="020B0604020202020204" pitchFamily="34" charset="0"/>
              </a:rPr>
              <a:t>Source</a:t>
            </a:r>
            <a:r>
              <a:rPr lang="ru-RU" sz="900" i="1" dirty="0">
                <a:latin typeface="Arial" panose="020B0604020202020204" pitchFamily="34" charset="0"/>
                <a:cs typeface="Arial" panose="020B0604020202020204" pitchFamily="34" charset="0"/>
              </a:rPr>
              <a:t>: </a:t>
            </a:r>
            <a:r>
              <a:rPr lang="en-US" sz="900" i="1" dirty="0" err="1">
                <a:latin typeface="Arial" panose="020B0604020202020204" pitchFamily="34" charset="0"/>
                <a:cs typeface="Arial" panose="020B0604020202020204" pitchFamily="34" charset="0"/>
              </a:rPr>
              <a:t>NAPI</a:t>
            </a:r>
            <a:r>
              <a:rPr lang="ru-RU" sz="900" i="1" dirty="0">
                <a:latin typeface="Arial" panose="020B0604020202020204" pitchFamily="34" charset="0"/>
                <a:cs typeface="Arial" panose="020B0604020202020204" pitchFamily="34" charset="0"/>
              </a:rPr>
              <a:t> / </a:t>
            </a:r>
            <a:r>
              <a:rPr lang="en-US" sz="900" i="1" dirty="0">
                <a:latin typeface="Arial" panose="020B0604020202020204" pitchFamily="34" charset="0"/>
                <a:cs typeface="Arial" panose="020B0604020202020204" pitchFamily="34" charset="0"/>
              </a:rPr>
              <a:t>National Industrial Information Agency</a:t>
            </a:r>
            <a:endParaRPr lang="ko-KR" altLang="en-US" sz="900" i="1"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E1F49A84-17AB-4863-A10E-6D2D625A8E63}"/>
              </a:ext>
            </a:extLst>
          </p:cNvPr>
          <p:cNvSpPr txBox="1"/>
          <p:nvPr/>
        </p:nvSpPr>
        <p:spPr>
          <a:xfrm>
            <a:off x="1282446" y="2667976"/>
            <a:ext cx="2867085" cy="246221"/>
          </a:xfrm>
          <a:prstGeom prst="rect">
            <a:avLst/>
          </a:prstGeom>
          <a:noFill/>
        </p:spPr>
        <p:txBody>
          <a:bodyPr wrap="square" rtlCol="0">
            <a:spAutoFit/>
          </a:bodyPr>
          <a:lstStyle/>
          <a:p>
            <a:pPr algn="ctr"/>
            <a:r>
              <a:rPr lang="en-US" sz="1000" b="1" dirty="0">
                <a:latin typeface="+mj-lt"/>
                <a:cs typeface="Arial" panose="020B0604020202020204" pitchFamily="34" charset="0"/>
              </a:rPr>
              <a:t>New LCV</a:t>
            </a:r>
            <a:r>
              <a:rPr lang="ru-RU" sz="1000" b="1" dirty="0">
                <a:latin typeface="+mj-lt"/>
                <a:cs typeface="Arial" panose="020B0604020202020204" pitchFamily="34" charset="0"/>
              </a:rPr>
              <a:t>*</a:t>
            </a:r>
            <a:r>
              <a:rPr lang="en-US" sz="1000" b="1" dirty="0">
                <a:latin typeface="+mj-lt"/>
                <a:cs typeface="Arial" panose="020B0604020202020204" pitchFamily="34" charset="0"/>
              </a:rPr>
              <a:t> average prices</a:t>
            </a:r>
            <a:r>
              <a:rPr lang="ru-RU" sz="1000" b="1" dirty="0">
                <a:latin typeface="+mj-lt"/>
                <a:cs typeface="Arial" panose="020B0604020202020204" pitchFamily="34" charset="0"/>
              </a:rPr>
              <a:t>, </a:t>
            </a:r>
            <a:r>
              <a:rPr lang="en-US" sz="1000" b="1" dirty="0">
                <a:latin typeface="+mj-lt"/>
                <a:cs typeface="Arial" panose="020B0604020202020204" pitchFamily="34" charset="0"/>
              </a:rPr>
              <a:t>million rubles</a:t>
            </a:r>
            <a:endParaRPr lang="ru-RU" sz="1000" b="1" dirty="0">
              <a:latin typeface="+mj-lt"/>
              <a:cs typeface="Arial" panose="020B0604020202020204" pitchFamily="34" charset="0"/>
            </a:endParaRPr>
          </a:p>
        </p:txBody>
      </p:sp>
      <p:sp>
        <p:nvSpPr>
          <p:cNvPr id="9" name="TextBox 8">
            <a:extLst>
              <a:ext uri="{FF2B5EF4-FFF2-40B4-BE49-F238E27FC236}">
                <a16:creationId xmlns:a16="http://schemas.microsoft.com/office/drawing/2014/main" id="{2D2E5385-4CEF-41B5-82F0-7BBD4F354625}"/>
              </a:ext>
            </a:extLst>
          </p:cNvPr>
          <p:cNvSpPr txBox="1"/>
          <p:nvPr/>
        </p:nvSpPr>
        <p:spPr>
          <a:xfrm>
            <a:off x="1393723" y="273119"/>
            <a:ext cx="7550638" cy="338554"/>
          </a:xfrm>
          <a:prstGeom prst="rect">
            <a:avLst/>
          </a:prstGeom>
          <a:noFill/>
        </p:spPr>
        <p:txBody>
          <a:bodyPr wrap="square" rtlCol="0">
            <a:spAutoFit/>
          </a:bodyPr>
          <a:lstStyle/>
          <a:p>
            <a:pPr algn="r"/>
            <a:r>
              <a:rPr lang="en-US" sz="1600" b="1" dirty="0">
                <a:solidFill>
                  <a:srgbClr val="FF0000"/>
                </a:solidFill>
                <a:latin typeface="+mj-lt"/>
              </a:rPr>
              <a:t>How did the price for new LCV and pickups change in 2022-2026</a:t>
            </a:r>
            <a:endParaRPr lang="ru-RU" sz="1600" b="1" dirty="0">
              <a:solidFill>
                <a:srgbClr val="FF0000"/>
              </a:solidFill>
              <a:latin typeface="+mj-lt"/>
              <a:cs typeface="Arial" panose="020B0604020202020204" pitchFamily="34" charset="0"/>
            </a:endParaRPr>
          </a:p>
        </p:txBody>
      </p:sp>
      <p:sp>
        <p:nvSpPr>
          <p:cNvPr id="10" name="TextBox 9">
            <a:extLst>
              <a:ext uri="{FF2B5EF4-FFF2-40B4-BE49-F238E27FC236}">
                <a16:creationId xmlns:a16="http://schemas.microsoft.com/office/drawing/2014/main" id="{21B22F1C-FCCF-4DCE-8608-426F65824892}"/>
              </a:ext>
            </a:extLst>
          </p:cNvPr>
          <p:cNvSpPr txBox="1"/>
          <p:nvPr/>
        </p:nvSpPr>
        <p:spPr>
          <a:xfrm>
            <a:off x="74115" y="6303169"/>
            <a:ext cx="4158167" cy="369332"/>
          </a:xfrm>
          <a:prstGeom prst="rect">
            <a:avLst/>
          </a:prstGeom>
          <a:noFill/>
        </p:spPr>
        <p:txBody>
          <a:bodyPr wrap="square">
            <a:spAutoFit/>
          </a:bodyPr>
          <a:lstStyle/>
          <a:p>
            <a:r>
              <a:rPr lang="ru-RU" sz="900" i="1" dirty="0">
                <a:latin typeface="+mj-lt"/>
              </a:rPr>
              <a:t>_________________</a:t>
            </a:r>
            <a:br>
              <a:rPr lang="ru-RU" sz="900" i="1" dirty="0">
                <a:latin typeface="+mj-lt"/>
              </a:rPr>
            </a:br>
            <a:r>
              <a:rPr lang="ru-RU" sz="900" i="1" dirty="0">
                <a:latin typeface="+mj-lt"/>
              </a:rPr>
              <a:t>* </a:t>
            </a:r>
            <a:r>
              <a:rPr lang="en-US" sz="900" i="1" dirty="0">
                <a:latin typeface="+mj-lt"/>
              </a:rPr>
              <a:t>vehicles with </a:t>
            </a:r>
            <a:r>
              <a:rPr lang="en-US" sz="900" i="1" dirty="0" err="1">
                <a:latin typeface="+mj-lt"/>
              </a:rPr>
              <a:t>GVW</a:t>
            </a:r>
            <a:r>
              <a:rPr lang="en-US" sz="900" i="1" dirty="0">
                <a:latin typeface="+mj-lt"/>
              </a:rPr>
              <a:t> up</a:t>
            </a:r>
            <a:r>
              <a:rPr lang="ru-RU" sz="900" i="1" dirty="0">
                <a:latin typeface="+mj-lt"/>
              </a:rPr>
              <a:t> 6 </a:t>
            </a:r>
            <a:r>
              <a:rPr lang="en-US" sz="900" i="1" dirty="0">
                <a:latin typeface="+mj-lt"/>
              </a:rPr>
              <a:t>tons inclusive excluding pickups</a:t>
            </a:r>
            <a:endParaRPr lang="ru-RU" sz="900" i="1" dirty="0">
              <a:latin typeface="+mj-lt"/>
            </a:endParaRPr>
          </a:p>
        </p:txBody>
      </p:sp>
      <p:sp>
        <p:nvSpPr>
          <p:cNvPr id="3" name="TextBox 2"/>
          <p:cNvSpPr txBox="1"/>
          <p:nvPr/>
        </p:nvSpPr>
        <p:spPr>
          <a:xfrm>
            <a:off x="0" y="962201"/>
            <a:ext cx="992486" cy="738664"/>
          </a:xfrm>
          <a:prstGeom prst="rect">
            <a:avLst/>
          </a:prstGeom>
          <a:noFill/>
        </p:spPr>
        <p:txBody>
          <a:bodyPr wrap="square" rtlCol="0">
            <a:spAutoFit/>
          </a:bodyPr>
          <a:lstStyle/>
          <a:p>
            <a:r>
              <a:rPr lang="ru-RU" sz="1050" dirty="0"/>
              <a:t>#НАПИ_</a:t>
            </a:r>
            <a:r>
              <a:rPr lang="en-US" sz="1050" dirty="0"/>
              <a:t>LCV</a:t>
            </a:r>
            <a:endParaRPr lang="ru-RU" sz="1050" dirty="0"/>
          </a:p>
          <a:p>
            <a:r>
              <a:rPr lang="ru-RU" sz="1050" dirty="0"/>
              <a:t>#</a:t>
            </a:r>
            <a:r>
              <a:rPr lang="ru-RU" sz="1050" dirty="0" err="1"/>
              <a:t>НАПИ_цены</a:t>
            </a:r>
            <a:endParaRPr lang="ru-RU" sz="1050" dirty="0"/>
          </a:p>
          <a:p>
            <a:endParaRPr lang="ru-RU" sz="1050" dirty="0"/>
          </a:p>
          <a:p>
            <a:r>
              <a:rPr lang="ru-RU" sz="1050" dirty="0"/>
              <a:t>МАХ</a:t>
            </a:r>
          </a:p>
        </p:txBody>
      </p:sp>
      <p:sp>
        <p:nvSpPr>
          <p:cNvPr id="21" name="TextBox 20">
            <a:extLst>
              <a:ext uri="{FF2B5EF4-FFF2-40B4-BE49-F238E27FC236}">
                <a16:creationId xmlns:a16="http://schemas.microsoft.com/office/drawing/2014/main" id="{D74BF4A5-4E25-40E7-AE1B-F099B9F3018D}"/>
              </a:ext>
            </a:extLst>
          </p:cNvPr>
          <p:cNvSpPr txBox="1"/>
          <p:nvPr/>
        </p:nvSpPr>
        <p:spPr>
          <a:xfrm>
            <a:off x="1455270" y="659541"/>
            <a:ext cx="7489092" cy="2015936"/>
          </a:xfrm>
          <a:prstGeom prst="rect">
            <a:avLst/>
          </a:prstGeom>
          <a:noFill/>
        </p:spPr>
        <p:txBody>
          <a:bodyPr wrap="square" rtlCol="0">
            <a:spAutoFit/>
          </a:bodyPr>
          <a:lstStyle/>
          <a:p>
            <a:pPr algn="just">
              <a:spcAft>
                <a:spcPts val="600"/>
              </a:spcAft>
            </a:pPr>
            <a:r>
              <a:rPr lang="en-US" sz="1100" dirty="0">
                <a:latin typeface="+mj-lt"/>
              </a:rPr>
              <a:t>The marketing agency </a:t>
            </a:r>
            <a:r>
              <a:rPr lang="en-US" sz="1100" dirty="0" err="1">
                <a:latin typeface="+mj-lt"/>
                <a:hlinkClick r:id="rId5"/>
              </a:rPr>
              <a:t>NAPI</a:t>
            </a:r>
            <a:r>
              <a:rPr lang="ru-RU" sz="1100" dirty="0">
                <a:latin typeface="+mj-lt"/>
                <a:hlinkClick r:id="rId5"/>
              </a:rPr>
              <a:t> </a:t>
            </a:r>
            <a:r>
              <a:rPr lang="en-US" sz="1100" dirty="0">
                <a:latin typeface="+mj-lt"/>
              </a:rPr>
              <a:t>analyzed the dynamics of average prices for new LCV (excluding pickups) and new pickups.</a:t>
            </a:r>
          </a:p>
          <a:p>
            <a:pPr algn="just">
              <a:spcAft>
                <a:spcPts val="600"/>
              </a:spcAft>
            </a:pPr>
            <a:r>
              <a:rPr lang="en-US" sz="1100" dirty="0">
                <a:latin typeface="+mj-lt"/>
              </a:rPr>
              <a:t>Prices for new LCV* increased in June 2023 and 2025 by 7.5% and 5.4%, respectively. In June 2024, </a:t>
            </a:r>
            <a:r>
              <a:rPr lang="en-US" sz="1100" dirty="0">
                <a:latin typeface="+mj-lt"/>
                <a:hlinkClick r:id="rId6"/>
              </a:rPr>
              <a:t>LCV prices </a:t>
            </a:r>
            <a:r>
              <a:rPr lang="en-US" sz="1100" dirty="0">
                <a:latin typeface="+mj-lt"/>
              </a:rPr>
              <a:t>fell by 1.5%, and decreased by the same amount in June 2026. A significant part of price proposals in the LCV segment, excluding pickups, is offered by Russian brands (</a:t>
            </a:r>
            <a:r>
              <a:rPr lang="en-US" sz="1100" dirty="0" err="1">
                <a:latin typeface="+mj-lt"/>
              </a:rPr>
              <a:t>GAZ</a:t>
            </a:r>
            <a:r>
              <a:rPr lang="en-US" sz="1100" dirty="0">
                <a:latin typeface="+mj-lt"/>
              </a:rPr>
              <a:t>, LADA, and </a:t>
            </a:r>
            <a:r>
              <a:rPr lang="en-US" sz="1100" dirty="0" err="1">
                <a:latin typeface="+mj-lt"/>
              </a:rPr>
              <a:t>UAZ</a:t>
            </a:r>
            <a:r>
              <a:rPr lang="en-US" sz="1100" dirty="0">
                <a:latin typeface="+mj-lt"/>
              </a:rPr>
              <a:t>), which pushes the average price down. </a:t>
            </a:r>
          </a:p>
          <a:p>
            <a:pPr algn="just">
              <a:spcAft>
                <a:spcPts val="600"/>
              </a:spcAft>
            </a:pPr>
            <a:r>
              <a:rPr lang="en-US" sz="1100" dirty="0">
                <a:latin typeface="+mj-lt"/>
              </a:rPr>
              <a:t>New pickups sharply depreciated in June 2023, by 18.7%. Prices decreased by another 7.9% in June 2024. In June 2025 and 2026, pickups appreciated by 17.6% and 15.0%, respectively. In the pickup segment, there are few price proposals for Russian vehicles, but there are plenty of proposals from Chinese, Japanese, Korean, and European brands (MITSUBISHI, VOLKSWAGEN, TOYOTA, etc.), which pushes the average price up.</a:t>
            </a:r>
          </a:p>
          <a:p>
            <a:pPr algn="just">
              <a:spcAft>
                <a:spcPts val="600"/>
              </a:spcAft>
            </a:pPr>
            <a:r>
              <a:rPr lang="en-US" sz="1100" dirty="0">
                <a:latin typeface="+mj-lt"/>
              </a:rPr>
              <a:t>The price for new LCV made 3.59 million rubles last month, which was a 10.0% rise on their price in June 2022. The average price for pickup was 5.36 million rubles, 1.2% higher than that four years ago. </a:t>
            </a:r>
          </a:p>
        </p:txBody>
      </p:sp>
      <p:grpSp>
        <p:nvGrpSpPr>
          <p:cNvPr id="4" name="Группа 3"/>
          <p:cNvGrpSpPr/>
          <p:nvPr/>
        </p:nvGrpSpPr>
        <p:grpSpPr>
          <a:xfrm>
            <a:off x="2362078" y="3149455"/>
            <a:ext cx="2058472" cy="478263"/>
            <a:chOff x="2414424" y="3240278"/>
            <a:chExt cx="2712955" cy="478263"/>
          </a:xfrm>
        </p:grpSpPr>
        <p:sp>
          <p:nvSpPr>
            <p:cNvPr id="24" name="TextBox 4">
              <a:extLst>
                <a:ext uri="{FF2B5EF4-FFF2-40B4-BE49-F238E27FC236}">
                  <a16:creationId xmlns:a16="http://schemas.microsoft.com/office/drawing/2014/main" id="{3319A474-6012-48CF-9F1A-37A127D5B3CF}"/>
                </a:ext>
              </a:extLst>
            </p:cNvPr>
            <p:cNvSpPr txBox="1"/>
            <p:nvPr/>
          </p:nvSpPr>
          <p:spPr>
            <a:xfrm>
              <a:off x="4413004" y="3274894"/>
              <a:ext cx="714375" cy="37147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ru-RU" sz="1100" b="1" dirty="0">
                  <a:solidFill>
                    <a:srgbClr val="FF0000"/>
                  </a:solidFill>
                </a:rPr>
                <a:t>-1,5%</a:t>
              </a:r>
            </a:p>
          </p:txBody>
        </p:sp>
        <p:sp>
          <p:nvSpPr>
            <p:cNvPr id="25" name="TextBox 5">
              <a:extLst>
                <a:ext uri="{FF2B5EF4-FFF2-40B4-BE49-F238E27FC236}">
                  <a16:creationId xmlns:a16="http://schemas.microsoft.com/office/drawing/2014/main" id="{A998FB1B-A5DB-489E-AB0C-19F718A07323}"/>
                </a:ext>
              </a:extLst>
            </p:cNvPr>
            <p:cNvSpPr txBox="1"/>
            <p:nvPr/>
          </p:nvSpPr>
          <p:spPr>
            <a:xfrm>
              <a:off x="3742315" y="3240278"/>
              <a:ext cx="714375" cy="37147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ru-RU" sz="1100" b="1" dirty="0">
                  <a:solidFill>
                    <a:schemeClr val="accent6">
                      <a:lumMod val="75000"/>
                    </a:schemeClr>
                  </a:solidFill>
                </a:rPr>
                <a:t>+5,4%</a:t>
              </a:r>
            </a:p>
          </p:txBody>
        </p:sp>
        <p:sp>
          <p:nvSpPr>
            <p:cNvPr id="26" name="TextBox 6">
              <a:extLst>
                <a:ext uri="{FF2B5EF4-FFF2-40B4-BE49-F238E27FC236}">
                  <a16:creationId xmlns:a16="http://schemas.microsoft.com/office/drawing/2014/main" id="{DC013633-B199-4C9D-BC49-E77DF359954C}"/>
                </a:ext>
              </a:extLst>
            </p:cNvPr>
            <p:cNvSpPr txBox="1"/>
            <p:nvPr/>
          </p:nvSpPr>
          <p:spPr>
            <a:xfrm>
              <a:off x="3081858" y="3339446"/>
              <a:ext cx="714375" cy="37909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ru-RU" sz="1100" b="1" dirty="0">
                  <a:solidFill>
                    <a:srgbClr val="FF0000"/>
                  </a:solidFill>
                </a:rPr>
                <a:t>-1,5%</a:t>
              </a:r>
            </a:p>
          </p:txBody>
        </p:sp>
        <p:sp>
          <p:nvSpPr>
            <p:cNvPr id="27" name="TextBox 7">
              <a:extLst>
                <a:ext uri="{FF2B5EF4-FFF2-40B4-BE49-F238E27FC236}">
                  <a16:creationId xmlns:a16="http://schemas.microsoft.com/office/drawing/2014/main" id="{389D2E44-002A-4202-9CDC-A3F128775108}"/>
                </a:ext>
              </a:extLst>
            </p:cNvPr>
            <p:cNvSpPr txBox="1"/>
            <p:nvPr/>
          </p:nvSpPr>
          <p:spPr>
            <a:xfrm>
              <a:off x="2414424" y="3308911"/>
              <a:ext cx="714375" cy="37147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ru-RU" sz="1100" b="1" dirty="0">
                  <a:solidFill>
                    <a:schemeClr val="accent6">
                      <a:lumMod val="75000"/>
                    </a:schemeClr>
                  </a:solidFill>
                </a:rPr>
                <a:t>+7,5%</a:t>
              </a:r>
            </a:p>
          </p:txBody>
        </p:sp>
      </p:grpSp>
      <p:sp>
        <p:nvSpPr>
          <p:cNvPr id="28" name="TextBox 27">
            <a:extLst>
              <a:ext uri="{FF2B5EF4-FFF2-40B4-BE49-F238E27FC236}">
                <a16:creationId xmlns:a16="http://schemas.microsoft.com/office/drawing/2014/main" id="{E1F49A84-17AB-4863-A10E-6D2D625A8E63}"/>
              </a:ext>
            </a:extLst>
          </p:cNvPr>
          <p:cNvSpPr txBox="1"/>
          <p:nvPr/>
        </p:nvSpPr>
        <p:spPr>
          <a:xfrm>
            <a:off x="4540382" y="2815582"/>
            <a:ext cx="3060000" cy="276999"/>
          </a:xfrm>
          <a:prstGeom prst="rect">
            <a:avLst/>
          </a:prstGeom>
          <a:noFill/>
        </p:spPr>
        <p:txBody>
          <a:bodyPr wrap="square" rtlCol="0">
            <a:spAutoFit/>
          </a:bodyPr>
          <a:lstStyle/>
          <a:p>
            <a:pPr algn="ctr"/>
            <a:r>
              <a:rPr lang="en-US" sz="1200" b="1" dirty="0">
                <a:latin typeface="+mj-lt"/>
                <a:cs typeface="Arial" panose="020B0604020202020204" pitchFamily="34" charset="0"/>
              </a:rPr>
              <a:t>New pickup average prices</a:t>
            </a:r>
            <a:r>
              <a:rPr lang="ru-RU" sz="1200" b="1" dirty="0">
                <a:latin typeface="+mj-lt"/>
                <a:cs typeface="Arial" panose="020B0604020202020204" pitchFamily="34" charset="0"/>
              </a:rPr>
              <a:t>, </a:t>
            </a:r>
            <a:r>
              <a:rPr lang="en-US" sz="1200" b="1" dirty="0">
                <a:latin typeface="+mj-lt"/>
                <a:cs typeface="Arial" panose="020B0604020202020204" pitchFamily="34" charset="0"/>
              </a:rPr>
              <a:t>million rubles</a:t>
            </a:r>
            <a:endParaRPr lang="ru-RU" sz="1200" b="1" dirty="0">
              <a:latin typeface="+mj-lt"/>
              <a:cs typeface="Arial" panose="020B0604020202020204" pitchFamily="34" charset="0"/>
            </a:endParaRPr>
          </a:p>
        </p:txBody>
      </p:sp>
      <p:grpSp>
        <p:nvGrpSpPr>
          <p:cNvPr id="5" name="Группа 4"/>
          <p:cNvGrpSpPr/>
          <p:nvPr/>
        </p:nvGrpSpPr>
        <p:grpSpPr>
          <a:xfrm>
            <a:off x="5422077" y="3218087"/>
            <a:ext cx="2103985" cy="847539"/>
            <a:chOff x="3095331" y="3315147"/>
            <a:chExt cx="2363453" cy="847539"/>
          </a:xfrm>
        </p:grpSpPr>
        <p:sp>
          <p:nvSpPr>
            <p:cNvPr id="30" name="TextBox 8">
              <a:extLst>
                <a:ext uri="{FF2B5EF4-FFF2-40B4-BE49-F238E27FC236}">
                  <a16:creationId xmlns:a16="http://schemas.microsoft.com/office/drawing/2014/main" id="{7C443E31-74BA-4A46-9941-914CE084B56D}"/>
                </a:ext>
              </a:extLst>
            </p:cNvPr>
            <p:cNvSpPr txBox="1"/>
            <p:nvPr/>
          </p:nvSpPr>
          <p:spPr>
            <a:xfrm>
              <a:off x="4744409" y="3315147"/>
              <a:ext cx="714375" cy="37147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ru-RU" sz="1100" b="1" dirty="0">
                  <a:solidFill>
                    <a:schemeClr val="accent6">
                      <a:lumMod val="75000"/>
                    </a:schemeClr>
                  </a:solidFill>
                </a:rPr>
                <a:t>+15,0%</a:t>
              </a:r>
            </a:p>
          </p:txBody>
        </p:sp>
        <p:sp>
          <p:nvSpPr>
            <p:cNvPr id="41" name="TextBox 9">
              <a:extLst>
                <a:ext uri="{FF2B5EF4-FFF2-40B4-BE49-F238E27FC236}">
                  <a16:creationId xmlns:a16="http://schemas.microsoft.com/office/drawing/2014/main" id="{517865E0-29C3-4F14-AE0A-00EA3C804583}"/>
                </a:ext>
              </a:extLst>
            </p:cNvPr>
            <p:cNvSpPr txBox="1"/>
            <p:nvPr/>
          </p:nvSpPr>
          <p:spPr>
            <a:xfrm>
              <a:off x="4212069" y="3546253"/>
              <a:ext cx="714375" cy="37147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ru-RU" sz="1100" b="1" dirty="0">
                  <a:solidFill>
                    <a:schemeClr val="accent6">
                      <a:lumMod val="75000"/>
                    </a:schemeClr>
                  </a:solidFill>
                </a:rPr>
                <a:t>+17,6%</a:t>
              </a:r>
            </a:p>
          </p:txBody>
        </p:sp>
        <p:sp>
          <p:nvSpPr>
            <p:cNvPr id="42" name="TextBox 10">
              <a:extLst>
                <a:ext uri="{FF2B5EF4-FFF2-40B4-BE49-F238E27FC236}">
                  <a16:creationId xmlns:a16="http://schemas.microsoft.com/office/drawing/2014/main" id="{28D38121-4684-44A6-A29A-0C49A60AFC9E}"/>
                </a:ext>
              </a:extLst>
            </p:cNvPr>
            <p:cNvSpPr txBox="1"/>
            <p:nvPr/>
          </p:nvSpPr>
          <p:spPr>
            <a:xfrm>
              <a:off x="3642739" y="3791211"/>
              <a:ext cx="714375" cy="37147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ru-RU" sz="1100" b="1" dirty="0">
                  <a:solidFill>
                    <a:srgbClr val="FF0000"/>
                  </a:solidFill>
                </a:rPr>
                <a:t>-7,9%</a:t>
              </a:r>
            </a:p>
          </p:txBody>
        </p:sp>
        <p:sp>
          <p:nvSpPr>
            <p:cNvPr id="43" name="TextBox 11">
              <a:extLst>
                <a:ext uri="{FF2B5EF4-FFF2-40B4-BE49-F238E27FC236}">
                  <a16:creationId xmlns:a16="http://schemas.microsoft.com/office/drawing/2014/main" id="{7ECAE491-F0B1-40EA-B4A4-5697D9FBA299}"/>
                </a:ext>
              </a:extLst>
            </p:cNvPr>
            <p:cNvSpPr txBox="1"/>
            <p:nvPr/>
          </p:nvSpPr>
          <p:spPr>
            <a:xfrm>
              <a:off x="3095331" y="3651106"/>
              <a:ext cx="714375" cy="37147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ru-RU" sz="1100" b="1" dirty="0">
                  <a:solidFill>
                    <a:srgbClr val="FF0000"/>
                  </a:solidFill>
                </a:rPr>
                <a:t>-18,7%</a:t>
              </a:r>
            </a:p>
          </p:txBody>
        </p:sp>
      </p:grpSp>
    </p:spTree>
    <p:extLst>
      <p:ext uri="{BB962C8B-B14F-4D97-AF65-F5344CB8AC3E}">
        <p14:creationId xmlns:p14="http://schemas.microsoft.com/office/powerpoint/2010/main" val="2806350197"/>
      </p:ext>
    </p:extLst>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1074</TotalTime>
  <Words>546</Words>
  <Application>Microsoft Office PowerPoint</Application>
  <PresentationFormat>Экран (4:3)</PresentationFormat>
  <Paragraphs>27</Paragraphs>
  <Slides>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vt:i4>
      </vt:variant>
    </vt:vector>
  </HeadingPairs>
  <TitlesOfParts>
    <vt:vector size="6" baseType="lpstr">
      <vt:lpstr>Arial</vt:lpstr>
      <vt:lpstr>Calibri</vt:lpstr>
      <vt:lpstr>Calibri Light</vt:lpstr>
      <vt:lpstr>Тема Office</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Болушева Ольга Александровна</dc:creator>
  <cp:lastModifiedBy>Болушева Ольга Александровна</cp:lastModifiedBy>
  <cp:revision>163</cp:revision>
  <cp:lastPrinted>2025-03-10T08:02:55Z</cp:lastPrinted>
  <dcterms:created xsi:type="dcterms:W3CDTF">2022-08-09T13:01:09Z</dcterms:created>
  <dcterms:modified xsi:type="dcterms:W3CDTF">2026-07-13T11:01:33Z</dcterms:modified>
</cp:coreProperties>
</file>