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66" r:id="rId2"/>
    <p:sldId id="268" r:id="rId3"/>
  </p:sldIdLst>
  <p:sldSz cx="9144000" cy="6858000" type="screen4x3"/>
  <p:notesSz cx="6797675" cy="9925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99"/>
    <a:srgbClr val="FF9B37"/>
    <a:srgbClr val="FFAB57"/>
    <a:srgbClr val="FFD3A7"/>
    <a:srgbClr val="A5CB8B"/>
    <a:srgbClr val="659644"/>
    <a:srgbClr val="619141"/>
    <a:srgbClr val="8FBE6F"/>
    <a:srgbClr val="45D000"/>
    <a:srgbClr val="C55A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Средний стиль 1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505E3EF-67EA-436B-97B2-0124C06EBD24}" styleName="Средний стиль 4 — акцент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Средний стиль 4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16D9F66E-5EB9-4882-86FB-DCBF35E3C3E4}" styleName="Сред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075" autoAdjust="0"/>
    <p:restoredTop sz="94660"/>
  </p:normalViewPr>
  <p:slideViewPr>
    <p:cSldViewPr snapToGrid="0">
      <p:cViewPr varScale="1">
        <p:scale>
          <a:sx n="112" d="100"/>
          <a:sy n="112" d="100"/>
        </p:scale>
        <p:origin x="216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7976"/>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0"/>
            <a:ext cx="2945659" cy="497976"/>
          </a:xfrm>
          <a:prstGeom prst="rect">
            <a:avLst/>
          </a:prstGeom>
        </p:spPr>
        <p:txBody>
          <a:bodyPr vert="horz" lIns="91440" tIns="45720" rIns="91440" bIns="45720" rtlCol="0"/>
          <a:lstStyle>
            <a:lvl1pPr algn="r">
              <a:defRPr sz="1200"/>
            </a:lvl1pPr>
          </a:lstStyle>
          <a:p>
            <a:fld id="{F69D8339-4C8B-4BE1-A0E4-1EDD43411295}" type="datetimeFigureOut">
              <a:rPr lang="ru-RU" smtClean="0"/>
              <a:t>15.07.2026</a:t>
            </a:fld>
            <a:endParaRPr lang="ru-RU"/>
          </a:p>
        </p:txBody>
      </p:sp>
      <p:sp>
        <p:nvSpPr>
          <p:cNvPr id="4" name="Образ слайда 3"/>
          <p:cNvSpPr>
            <a:spLocks noGrp="1" noRot="1" noChangeAspect="1"/>
          </p:cNvSpPr>
          <p:nvPr>
            <p:ph type="sldImg" idx="2"/>
          </p:nvPr>
        </p:nvSpPr>
        <p:spPr>
          <a:xfrm>
            <a:off x="1165225" y="1239838"/>
            <a:ext cx="4467225" cy="3351212"/>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76431"/>
            <a:ext cx="5438140" cy="3907988"/>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27076"/>
            <a:ext cx="2945659" cy="49797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27076"/>
            <a:ext cx="2945659" cy="497975"/>
          </a:xfrm>
          <a:prstGeom prst="rect">
            <a:avLst/>
          </a:prstGeom>
        </p:spPr>
        <p:txBody>
          <a:bodyPr vert="horz" lIns="91440" tIns="45720" rIns="91440" bIns="45720" rtlCol="0" anchor="b"/>
          <a:lstStyle>
            <a:lvl1pPr algn="r">
              <a:defRPr sz="1200"/>
            </a:lvl1pPr>
          </a:lstStyle>
          <a:p>
            <a:fld id="{1D93331D-7C21-4B88-8FF2-BA4427CE1D07}" type="slidenum">
              <a:rPr lang="ru-RU" smtClean="0"/>
              <a:t>‹#›</a:t>
            </a:fld>
            <a:endParaRPr lang="ru-RU"/>
          </a:p>
        </p:txBody>
      </p:sp>
    </p:spTree>
    <p:extLst>
      <p:ext uri="{BB962C8B-B14F-4D97-AF65-F5344CB8AC3E}">
        <p14:creationId xmlns:p14="http://schemas.microsoft.com/office/powerpoint/2010/main" val="2067495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91B70559-0E80-413A-B00B-B373D6B0840E}" type="slidenum">
              <a:rPr lang="ru-RU" smtClean="0"/>
              <a:t>1</a:t>
            </a:fld>
            <a:endParaRPr lang="ru-RU"/>
          </a:p>
        </p:txBody>
      </p:sp>
    </p:spTree>
    <p:extLst>
      <p:ext uri="{BB962C8B-B14F-4D97-AF65-F5344CB8AC3E}">
        <p14:creationId xmlns:p14="http://schemas.microsoft.com/office/powerpoint/2010/main" val="2588535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91B70559-0E80-413A-B00B-B373D6B0840E}" type="slidenum">
              <a:rPr lang="ru-RU" smtClean="0"/>
              <a:t>2</a:t>
            </a:fld>
            <a:endParaRPr lang="ru-RU"/>
          </a:p>
        </p:txBody>
      </p:sp>
    </p:spTree>
    <p:extLst>
      <p:ext uri="{BB962C8B-B14F-4D97-AF65-F5344CB8AC3E}">
        <p14:creationId xmlns:p14="http://schemas.microsoft.com/office/powerpoint/2010/main" val="3892813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7/15/2026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969003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7/15/2026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1880294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7/15/2026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925332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7/15/2026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706344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E3D5989-14C6-404C-8A65-40B5B34DAE63}" type="datetimeFigureOut">
              <a:rPr lang="en-US" smtClean="0"/>
              <a:t>7/15/2026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749216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E3D5989-14C6-404C-8A65-40B5B34DAE63}" type="datetimeFigureOut">
              <a:rPr lang="en-US" smtClean="0"/>
              <a:t>7/15/2026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1570667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E3D5989-14C6-404C-8A65-40B5B34DAE63}" type="datetimeFigureOut">
              <a:rPr lang="en-US" smtClean="0"/>
              <a:t>7/15/2026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590155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AE3D5989-14C6-404C-8A65-40B5B34DAE63}" type="datetimeFigureOut">
              <a:rPr lang="en-US" smtClean="0"/>
              <a:t>7/15/2026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763429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3D5989-14C6-404C-8A65-40B5B34DAE63}" type="datetimeFigureOut">
              <a:rPr lang="en-US" smtClean="0"/>
              <a:t>7/15/2026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191823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E3D5989-14C6-404C-8A65-40B5B34DAE63}" type="datetimeFigureOut">
              <a:rPr lang="en-US" smtClean="0"/>
              <a:t>7/15/2026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319997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E3D5989-14C6-404C-8A65-40B5B34DAE63}" type="datetimeFigureOut">
              <a:rPr lang="en-US" smtClean="0"/>
              <a:t>7/15/2026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941163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3D5989-14C6-404C-8A65-40B5B34DAE63}" type="datetimeFigureOut">
              <a:rPr lang="en-US" smtClean="0"/>
              <a:t>7/15/2026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DA2F48-50C3-457A-8AE0-18D3E6A1B6D3}" type="slidenum">
              <a:rPr lang="en-US" smtClean="0"/>
              <a:t>‹#›</a:t>
            </a:fld>
            <a:endParaRPr lang="en-US"/>
          </a:p>
        </p:txBody>
      </p:sp>
    </p:spTree>
    <p:extLst>
      <p:ext uri="{BB962C8B-B14F-4D97-AF65-F5344CB8AC3E}">
        <p14:creationId xmlns:p14="http://schemas.microsoft.com/office/powerpoint/2010/main" val="40536965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free-powerpoint-templates-design.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en.napinfo.ru/services/spare-parts-market-analysis/monitoring-of-prices-for-insurance-box-spare-parts/" TargetMode="External"/><Relationship Id="rId4" Type="http://schemas.openxmlformats.org/officeDocument/2006/relationships/hyperlink" Target="https://en.napinfo.r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Дуга 8">
            <a:extLst>
              <a:ext uri="{FF2B5EF4-FFF2-40B4-BE49-F238E27FC236}">
                <a16:creationId xmlns:a16="http://schemas.microsoft.com/office/drawing/2014/main" id="{CB0135B1-5800-1644-B1D0-3916A0603561}"/>
              </a:ext>
            </a:extLst>
          </p:cNvPr>
          <p:cNvSpPr/>
          <p:nvPr/>
        </p:nvSpPr>
        <p:spPr>
          <a:xfrm>
            <a:off x="923193" y="-877033"/>
            <a:ext cx="34289" cy="79131"/>
          </a:xfrm>
          <a:prstGeom prst="arc">
            <a:avLst/>
          </a:prstGeom>
        </p:spPr>
        <p:style>
          <a:lnRef idx="1">
            <a:schemeClr val="dk1"/>
          </a:lnRef>
          <a:fillRef idx="0">
            <a:schemeClr val="dk1"/>
          </a:fillRef>
          <a:effectRef idx="0">
            <a:schemeClr val="dk1"/>
          </a:effectRef>
          <a:fontRef idx="minor">
            <a:schemeClr val="tx1"/>
          </a:fontRef>
        </p:style>
        <p:txBody>
          <a:bodyPr rtlCol="0" anchor="ctr"/>
          <a:lstStyle/>
          <a:p>
            <a:pPr algn="ctr" defTabSz="685800">
              <a:defRPr/>
            </a:pPr>
            <a:endParaRPr lang="ru-RU" sz="1350">
              <a:solidFill>
                <a:prstClr val="black"/>
              </a:solidFill>
              <a:latin typeface="Calibri"/>
            </a:endParaRPr>
          </a:p>
        </p:txBody>
      </p:sp>
      <p:sp>
        <p:nvSpPr>
          <p:cNvPr id="24" name="TextBox 23"/>
          <p:cNvSpPr txBox="1"/>
          <p:nvPr/>
        </p:nvSpPr>
        <p:spPr>
          <a:xfrm>
            <a:off x="1399213" y="319497"/>
            <a:ext cx="7600027" cy="307777"/>
          </a:xfrm>
          <a:prstGeom prst="rect">
            <a:avLst/>
          </a:prstGeom>
          <a:noFill/>
        </p:spPr>
        <p:txBody>
          <a:bodyPr wrap="square" rtlCol="0">
            <a:spAutoFit/>
          </a:bodyPr>
          <a:lstStyle/>
          <a:p>
            <a:pPr algn="r"/>
            <a:r>
              <a:rPr lang="en-US" sz="1400" b="1" dirty="0">
                <a:solidFill>
                  <a:srgbClr val="FF0000"/>
                </a:solidFill>
                <a:latin typeface="+mj-lt"/>
                <a:cs typeface="Arial" panose="020B0604020202020204" pitchFamily="34" charset="0"/>
              </a:rPr>
              <a:t>Almost all spare parts for traditional Russian and Chinese cars appreciated in June</a:t>
            </a:r>
            <a:endParaRPr lang="ru-RU" sz="1400" b="1" dirty="0">
              <a:solidFill>
                <a:srgbClr val="FF0000"/>
              </a:solidFill>
              <a:latin typeface="+mj-lt"/>
              <a:cs typeface="Arial" panose="020B0604020202020204" pitchFamily="34" charset="0"/>
            </a:endParaRPr>
          </a:p>
        </p:txBody>
      </p:sp>
      <p:sp>
        <p:nvSpPr>
          <p:cNvPr id="148" name="TextBox 147">
            <a:hlinkClick r:id="rId3"/>
            <a:extLst>
              <a:ext uri="{FF2B5EF4-FFF2-40B4-BE49-F238E27FC236}">
                <a16:creationId xmlns:a16="http://schemas.microsoft.com/office/drawing/2014/main" id="{367F19FD-A728-244F-A721-C32F573A2B6C}"/>
              </a:ext>
            </a:extLst>
          </p:cNvPr>
          <p:cNvSpPr txBox="1"/>
          <p:nvPr/>
        </p:nvSpPr>
        <p:spPr>
          <a:xfrm>
            <a:off x="4966208" y="6581767"/>
            <a:ext cx="4036782" cy="230832"/>
          </a:xfrm>
          <a:prstGeom prst="rect">
            <a:avLst/>
          </a:prstGeom>
          <a:solidFill>
            <a:schemeClr val="bg1"/>
          </a:solidFill>
        </p:spPr>
        <p:txBody>
          <a:bodyPr wrap="square" rtlCol="0">
            <a:spAutoFit/>
          </a:bodyPr>
          <a:lstStyle/>
          <a:p>
            <a:r>
              <a:rPr lang="en-US" sz="900" i="1" dirty="0">
                <a:cs typeface="Arial" panose="020B0604020202020204" pitchFamily="34" charset="0"/>
              </a:rPr>
              <a:t>Source</a:t>
            </a:r>
            <a:r>
              <a:rPr lang="ru-RU" sz="900" i="1" dirty="0">
                <a:cs typeface="Arial" panose="020B0604020202020204" pitchFamily="34" charset="0"/>
              </a:rPr>
              <a:t>: </a:t>
            </a:r>
            <a:r>
              <a:rPr lang="en-US" sz="900" i="1" dirty="0">
                <a:cs typeface="Arial" panose="020B0604020202020204" pitchFamily="34" charset="0"/>
              </a:rPr>
              <a:t>NAPI</a:t>
            </a:r>
            <a:r>
              <a:rPr lang="ru-RU" sz="900" i="1" dirty="0">
                <a:cs typeface="Arial" panose="020B0604020202020204" pitchFamily="34" charset="0"/>
              </a:rPr>
              <a:t> (</a:t>
            </a:r>
            <a:r>
              <a:rPr lang="en-US" sz="900" i="1" dirty="0">
                <a:cs typeface="Arial" panose="020B0604020202020204" pitchFamily="34" charset="0"/>
              </a:rPr>
              <a:t>National Industrial Information Agency</a:t>
            </a:r>
            <a:r>
              <a:rPr lang="ru-RU" sz="900" i="1" dirty="0">
                <a:cs typeface="Arial" panose="020B0604020202020204" pitchFamily="34" charset="0"/>
              </a:rPr>
              <a:t>)</a:t>
            </a:r>
          </a:p>
        </p:txBody>
      </p:sp>
      <p:sp>
        <p:nvSpPr>
          <p:cNvPr id="106" name="Прямоугольник 105">
            <a:extLst>
              <a:ext uri="{FF2B5EF4-FFF2-40B4-BE49-F238E27FC236}">
                <a16:creationId xmlns:a16="http://schemas.microsoft.com/office/drawing/2014/main" id="{6DB82CF0-03FF-4A77-8B47-007315A3F7B4}"/>
              </a:ext>
            </a:extLst>
          </p:cNvPr>
          <p:cNvSpPr/>
          <p:nvPr/>
        </p:nvSpPr>
        <p:spPr>
          <a:xfrm>
            <a:off x="1399213" y="658051"/>
            <a:ext cx="7600027" cy="3600986"/>
          </a:xfrm>
          <a:prstGeom prst="rect">
            <a:avLst/>
          </a:prstGeom>
        </p:spPr>
        <p:txBody>
          <a:bodyPr wrap="square">
            <a:spAutoFit/>
          </a:bodyPr>
          <a:lstStyle/>
          <a:p>
            <a:pPr algn="just"/>
            <a:r>
              <a:rPr lang="en-US" sz="1200" dirty="0"/>
              <a:t>The marketing agency </a:t>
            </a:r>
            <a:r>
              <a:rPr lang="en-US" sz="1200" dirty="0">
                <a:hlinkClick r:id="rId4"/>
              </a:rPr>
              <a:t>NAPI</a:t>
            </a:r>
            <a:r>
              <a:rPr lang="ru-RU" sz="1200" dirty="0">
                <a:hlinkClick r:id="rId4"/>
              </a:rPr>
              <a:t> </a:t>
            </a:r>
            <a:r>
              <a:rPr lang="en-US" sz="1200" dirty="0"/>
              <a:t>analyzed insurance box </a:t>
            </a:r>
            <a:r>
              <a:rPr lang="en-US" sz="1200" dirty="0">
                <a:hlinkClick r:id="rId5"/>
              </a:rPr>
              <a:t>genuine spare parts’ prices</a:t>
            </a:r>
            <a:r>
              <a:rPr lang="ru-RU" sz="1200" dirty="0">
                <a:hlinkClick r:id="rId5"/>
              </a:rPr>
              <a:t> </a:t>
            </a:r>
            <a:r>
              <a:rPr lang="en-US" sz="1200" dirty="0"/>
              <a:t>for traditional Russian* and Chinese cars from aggregators.</a:t>
            </a:r>
          </a:p>
          <a:p>
            <a:pPr algn="just"/>
            <a:endParaRPr lang="en-US" sz="1200" dirty="0"/>
          </a:p>
          <a:p>
            <a:pPr algn="just"/>
            <a:r>
              <a:rPr lang="en-US" sz="1200" dirty="0"/>
              <a:t>Over the year, from June 2025 to June 2026, the average price for spare parts for traditional Russian brands (LADA and UAZ) increased by 11.3% and reached 19.7 thousand rubles. The rear bumper (+6.5 thousand rubles), rear headlight (+3.1 thousand rubles), and rear fender (+12.5 thousand rubles) showed the largest percentage growth. </a:t>
            </a:r>
          </a:p>
          <a:p>
            <a:pPr algn="just"/>
            <a:endParaRPr lang="en-US" sz="1200" dirty="0"/>
          </a:p>
          <a:p>
            <a:pPr algn="just"/>
            <a:r>
              <a:rPr lang="en-US" sz="1200" dirty="0"/>
              <a:t>The average price for spare parts for Chinese-brand cars grew by 8.9% to 78.1 thousand rubles. The largest percentage increase in average price over the year concerned the radiator enclosure (9.6 thousand rubles), airbag (+17.3 thousand rubles), and wheel disk (+7.8 thousand rubles).</a:t>
            </a:r>
          </a:p>
          <a:p>
            <a:pPr algn="just"/>
            <a:endParaRPr lang="ru-RU" sz="1200" dirty="0"/>
          </a:p>
          <a:p>
            <a:pPr algn="just"/>
            <a:r>
              <a:rPr lang="en-US" sz="1200" dirty="0"/>
              <a:t>Representatives of MIMS Automobility St. Petersburg 2026 commented on the situation in the spare parts market, noting that rising prices for genuine spare parts are increasing the need for market participants to reconsider their purchasing strategies. This issue is particularly acute in the Chinese car segment, where the average cost of the insurance box is already almost four times higher than that of traditional Russian brands. Given the high volume of used car market and the continued expansion of the Chinese car population, it is crucial for suppliers, distributors, and service companies to develop alternative supply channels, expand their line-up of high-quality analogues, and establish a stable product portfolio in advance. Finding new manufacturers and suppliers is no longer a one-time task, but a key factor in maintaining affordable repair cost and business competitiveness. </a:t>
            </a:r>
          </a:p>
        </p:txBody>
      </p:sp>
      <p:sp>
        <p:nvSpPr>
          <p:cNvPr id="4" name="Прямоугольник 3"/>
          <p:cNvSpPr/>
          <p:nvPr/>
        </p:nvSpPr>
        <p:spPr>
          <a:xfrm>
            <a:off x="5158" y="6437446"/>
            <a:ext cx="997389" cy="246221"/>
          </a:xfrm>
          <a:prstGeom prst="rect">
            <a:avLst/>
          </a:prstGeom>
        </p:spPr>
        <p:txBody>
          <a:bodyPr wrap="none">
            <a:spAutoFit/>
          </a:bodyPr>
          <a:lstStyle/>
          <a:p>
            <a:pPr algn="ctr" fontAlgn="b"/>
            <a:r>
              <a:rPr lang="ru-RU" sz="1000" dirty="0"/>
              <a:t>*</a:t>
            </a:r>
            <a:r>
              <a:rPr lang="en-US" sz="1000" dirty="0"/>
              <a:t>LADA and</a:t>
            </a:r>
            <a:r>
              <a:rPr lang="ru-RU" sz="1000" dirty="0"/>
              <a:t> </a:t>
            </a:r>
            <a:r>
              <a:rPr lang="en-US" sz="1000" dirty="0"/>
              <a:t>UAZ</a:t>
            </a:r>
            <a:endParaRPr lang="en-US" sz="1000" dirty="0">
              <a:solidFill>
                <a:srgbClr val="000000"/>
              </a:solidFill>
            </a:endParaRPr>
          </a:p>
        </p:txBody>
      </p:sp>
    </p:spTree>
    <p:extLst>
      <p:ext uri="{BB962C8B-B14F-4D97-AF65-F5344CB8AC3E}">
        <p14:creationId xmlns:p14="http://schemas.microsoft.com/office/powerpoint/2010/main" val="1523621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Дуга 8">
            <a:extLst>
              <a:ext uri="{FF2B5EF4-FFF2-40B4-BE49-F238E27FC236}">
                <a16:creationId xmlns:a16="http://schemas.microsoft.com/office/drawing/2014/main" id="{CB0135B1-5800-1644-B1D0-3916A0603561}"/>
              </a:ext>
            </a:extLst>
          </p:cNvPr>
          <p:cNvSpPr/>
          <p:nvPr/>
        </p:nvSpPr>
        <p:spPr>
          <a:xfrm>
            <a:off x="923193" y="-877033"/>
            <a:ext cx="34289" cy="79131"/>
          </a:xfrm>
          <a:prstGeom prst="arc">
            <a:avLst/>
          </a:prstGeom>
        </p:spPr>
        <p:style>
          <a:lnRef idx="1">
            <a:schemeClr val="dk1"/>
          </a:lnRef>
          <a:fillRef idx="0">
            <a:schemeClr val="dk1"/>
          </a:fillRef>
          <a:effectRef idx="0">
            <a:schemeClr val="dk1"/>
          </a:effectRef>
          <a:fontRef idx="minor">
            <a:schemeClr val="tx1"/>
          </a:fontRef>
        </p:style>
        <p:txBody>
          <a:bodyPr rtlCol="0" anchor="ctr"/>
          <a:lstStyle/>
          <a:p>
            <a:pPr algn="ctr" defTabSz="685800">
              <a:defRPr/>
            </a:pPr>
            <a:endParaRPr lang="ru-RU" sz="1350">
              <a:solidFill>
                <a:prstClr val="black"/>
              </a:solidFill>
              <a:latin typeface="Calibri"/>
            </a:endParaRPr>
          </a:p>
        </p:txBody>
      </p:sp>
      <p:sp>
        <p:nvSpPr>
          <p:cNvPr id="4" name="Прямоугольник 3"/>
          <p:cNvSpPr/>
          <p:nvPr/>
        </p:nvSpPr>
        <p:spPr>
          <a:xfrm>
            <a:off x="5158" y="6437446"/>
            <a:ext cx="997389" cy="246221"/>
          </a:xfrm>
          <a:prstGeom prst="rect">
            <a:avLst/>
          </a:prstGeom>
        </p:spPr>
        <p:txBody>
          <a:bodyPr wrap="none">
            <a:spAutoFit/>
          </a:bodyPr>
          <a:lstStyle/>
          <a:p>
            <a:pPr algn="ctr" fontAlgn="b"/>
            <a:r>
              <a:rPr lang="ru-RU" sz="1000" dirty="0"/>
              <a:t>*</a:t>
            </a:r>
            <a:r>
              <a:rPr lang="en-US" sz="1000" dirty="0"/>
              <a:t>LADA and</a:t>
            </a:r>
            <a:r>
              <a:rPr lang="ru-RU" sz="1000" dirty="0"/>
              <a:t> </a:t>
            </a:r>
            <a:r>
              <a:rPr lang="en-US" sz="1000" dirty="0"/>
              <a:t>UAZ</a:t>
            </a:r>
            <a:endParaRPr lang="en-US" sz="1000" dirty="0">
              <a:solidFill>
                <a:srgbClr val="000000"/>
              </a:solidFill>
            </a:endParaRPr>
          </a:p>
        </p:txBody>
      </p:sp>
      <p:pic>
        <p:nvPicPr>
          <p:cNvPr id="3" name="Рисунок 2">
            <a:extLst>
              <a:ext uri="{FF2B5EF4-FFF2-40B4-BE49-F238E27FC236}">
                <a16:creationId xmlns:a16="http://schemas.microsoft.com/office/drawing/2014/main" id="{80E4E76C-64D4-44C6-9909-0EDAA470C945}"/>
              </a:ext>
            </a:extLst>
          </p:cNvPr>
          <p:cNvPicPr>
            <a:picLocks noChangeAspect="1"/>
          </p:cNvPicPr>
          <p:nvPr/>
        </p:nvPicPr>
        <p:blipFill>
          <a:blip r:embed="rId3"/>
          <a:stretch>
            <a:fillRect/>
          </a:stretch>
        </p:blipFill>
        <p:spPr>
          <a:xfrm>
            <a:off x="1433735" y="603057"/>
            <a:ext cx="7353300" cy="6181725"/>
          </a:xfrm>
          <a:prstGeom prst="rect">
            <a:avLst/>
          </a:prstGeom>
        </p:spPr>
      </p:pic>
    </p:spTree>
    <p:extLst>
      <p:ext uri="{BB962C8B-B14F-4D97-AF65-F5344CB8AC3E}">
        <p14:creationId xmlns:p14="http://schemas.microsoft.com/office/powerpoint/2010/main" val="1012343879"/>
      </p:ext>
    </p:extLst>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1202</TotalTime>
  <Words>317</Words>
  <Application>Microsoft Office PowerPoint</Application>
  <PresentationFormat>Экран (4:3)</PresentationFormat>
  <Paragraphs>13</Paragraphs>
  <Slides>2</Slides>
  <Notes>2</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vt:i4>
      </vt:variant>
    </vt:vector>
  </HeadingPairs>
  <TitlesOfParts>
    <vt:vector size="6" baseType="lpstr">
      <vt:lpstr>Arial</vt:lpstr>
      <vt:lpstr>Calibri</vt:lpstr>
      <vt:lpstr>Calibri Light</vt:lpstr>
      <vt:lpstr>Тема Office</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Болушева Ольга Александровна</dc:creator>
  <cp:lastModifiedBy>Болушева Ольга Александровна</cp:lastModifiedBy>
  <cp:revision>205</cp:revision>
  <cp:lastPrinted>2023-06-07T08:16:06Z</cp:lastPrinted>
  <dcterms:created xsi:type="dcterms:W3CDTF">2022-08-09T13:01:09Z</dcterms:created>
  <dcterms:modified xsi:type="dcterms:W3CDTF">2026-07-15T08:14:41Z</dcterms:modified>
</cp:coreProperties>
</file>