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Lst>
  <p:sldSz cx="9144000" cy="6858000" type="screen4x3"/>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A7A1"/>
    <a:srgbClr val="33CDC7"/>
    <a:srgbClr val="587DD0"/>
    <a:srgbClr val="6C8DD5"/>
    <a:srgbClr val="4573D5"/>
    <a:srgbClr val="1D7471"/>
    <a:srgbClr val="2A4580"/>
    <a:srgbClr val="201F1F"/>
    <a:srgbClr val="F24040"/>
    <a:srgbClr val="F4D4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5" autoAdjust="0"/>
    <p:restoredTop sz="94660"/>
  </p:normalViewPr>
  <p:slideViewPr>
    <p:cSldViewPr snapToGrid="0">
      <p:cViewPr varScale="1">
        <p:scale>
          <a:sx n="112" d="100"/>
          <a:sy n="112" d="100"/>
        </p:scale>
        <p:origin x="18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7/10/2026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7/10/2026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7/10/2026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7/10/2026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services/automotive-statistics/automotive-statistics/" TargetMode="External"/><Relationship Id="rId2" Type="http://schemas.openxmlformats.org/officeDocument/2006/relationships/hyperlink" Target="https://en.napinfo.ru/"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2F7D0BA-7DBC-44E6-A9E6-58B3037E3E1F}"/>
              </a:ext>
            </a:extLst>
          </p:cNvPr>
          <p:cNvSpPr txBox="1"/>
          <p:nvPr/>
        </p:nvSpPr>
        <p:spPr>
          <a:xfrm>
            <a:off x="1485247" y="294967"/>
            <a:ext cx="7489553" cy="338554"/>
          </a:xfrm>
          <a:prstGeom prst="rect">
            <a:avLst/>
          </a:prstGeom>
          <a:noFill/>
        </p:spPr>
        <p:txBody>
          <a:bodyPr wrap="square" rtlCol="0">
            <a:spAutoFit/>
          </a:bodyPr>
          <a:lstStyle/>
          <a:p>
            <a:pPr algn="r"/>
            <a:r>
              <a:rPr lang="en-US" sz="1600" b="1" dirty="0">
                <a:solidFill>
                  <a:srgbClr val="FF0000"/>
                </a:solidFill>
                <a:latin typeface="+mj-lt"/>
                <a:cs typeface="Arial" panose="020B0604020202020204" pitchFamily="34" charset="0"/>
              </a:rPr>
              <a:t>In which regions are the most Chinese trucks sold?</a:t>
            </a:r>
            <a:endParaRPr lang="ru-RU" sz="1600" b="1" dirty="0">
              <a:solidFill>
                <a:srgbClr val="FF0000"/>
              </a:solidFill>
              <a:latin typeface="+mj-lt"/>
              <a:cs typeface="Arial" panose="020B0604020202020204" pitchFamily="34" charset="0"/>
            </a:endParaRPr>
          </a:p>
        </p:txBody>
      </p:sp>
      <p:sp>
        <p:nvSpPr>
          <p:cNvPr id="11" name="TextBox 10">
            <a:extLst>
              <a:ext uri="{FF2B5EF4-FFF2-40B4-BE49-F238E27FC236}">
                <a16:creationId xmlns:a16="http://schemas.microsoft.com/office/drawing/2014/main" id="{8530DEBC-9A0F-4DD2-9CF9-5592BFE764C6}"/>
              </a:ext>
            </a:extLst>
          </p:cNvPr>
          <p:cNvSpPr txBox="1"/>
          <p:nvPr/>
        </p:nvSpPr>
        <p:spPr>
          <a:xfrm>
            <a:off x="1381338" y="764055"/>
            <a:ext cx="7697370" cy="1918539"/>
          </a:xfrm>
          <a:prstGeom prst="rect">
            <a:avLst/>
          </a:prstGeom>
          <a:noFill/>
        </p:spPr>
        <p:txBody>
          <a:bodyPr wrap="square" rtlCol="0" anchor="ctr">
            <a:spAutoFit/>
          </a:bodyPr>
          <a:lstStyle/>
          <a:p>
            <a:pPr algn="just">
              <a:lnSpc>
                <a:spcPts val="1800"/>
              </a:lnSpc>
            </a:pPr>
            <a:r>
              <a:rPr lang="en-US" sz="1100"/>
              <a:t>According to the marketing agency </a:t>
            </a:r>
            <a:r>
              <a:rPr lang="en-US" sz="1100">
                <a:hlinkClick r:id="rId2"/>
              </a:rPr>
              <a:t>NAPI</a:t>
            </a:r>
            <a:r>
              <a:rPr lang="en-US" sz="1100"/>
              <a:t>, in January-June 2026, 23.9 thousand new and 95.2 thousand used trucks were sold*. Of these, 8.8 thousand and 20.1 thousand units, respectively, were trucks of Chinese brands.</a:t>
            </a:r>
          </a:p>
          <a:p>
            <a:pPr algn="just">
              <a:lnSpc>
                <a:spcPts val="1800"/>
              </a:lnSpc>
            </a:pPr>
            <a:endParaRPr lang="en-US" sz="1100"/>
          </a:p>
          <a:p>
            <a:pPr algn="just">
              <a:lnSpc>
                <a:spcPts val="1800"/>
              </a:lnSpc>
            </a:pPr>
            <a:r>
              <a:rPr lang="en-US" sz="1100"/>
              <a:t>The </a:t>
            </a:r>
            <a:r>
              <a:rPr lang="en-US" sz="1100" dirty="0"/>
              <a:t>share of Chinese brands in </a:t>
            </a:r>
            <a:r>
              <a:rPr lang="en-US" sz="1100" dirty="0">
                <a:hlinkClick r:id="rId3"/>
              </a:rPr>
              <a:t>used truck sales</a:t>
            </a:r>
            <a:r>
              <a:rPr lang="ru-RU" sz="1100" dirty="0">
                <a:hlinkClick r:id="rId3"/>
              </a:rPr>
              <a:t> </a:t>
            </a:r>
            <a:r>
              <a:rPr lang="en-US" sz="1100" dirty="0"/>
              <a:t>amounted to 21.1% (+6.5 p.p. on 2025), in sales of new ones – 36.8% (-9.0 p.p.). In 29 regions of Russia, the share of Chinese trucks is higher than that of both new and used trucks in total sales in Russia. </a:t>
            </a:r>
          </a:p>
          <a:p>
            <a:pPr algn="just">
              <a:lnSpc>
                <a:spcPts val="1800"/>
              </a:lnSpc>
            </a:pPr>
            <a:endParaRPr lang="en-US" sz="1100" dirty="0"/>
          </a:p>
          <a:p>
            <a:pPr algn="just">
              <a:lnSpc>
                <a:spcPts val="1800"/>
              </a:lnSpc>
            </a:pPr>
            <a:r>
              <a:rPr lang="en-US" sz="1100" dirty="0"/>
              <a:t>The largest share of Chinese trucks in used vehicle sales is in the Chukotka Autonomous Region and the Amur Region. The share of Chinese trucks in new vehicle sales is the highest in the Republic of Khakassia.</a:t>
            </a:r>
            <a:endParaRPr lang="ru-RU" sz="1100" dirty="0"/>
          </a:p>
        </p:txBody>
      </p:sp>
      <p:sp>
        <p:nvSpPr>
          <p:cNvPr id="16" name="TextBox 15">
            <a:extLst>
              <a:ext uri="{FF2B5EF4-FFF2-40B4-BE49-F238E27FC236}">
                <a16:creationId xmlns:a16="http://schemas.microsoft.com/office/drawing/2014/main" id="{42F7D0BA-7DBC-44E6-A9E6-58B3037E3E1F}"/>
              </a:ext>
            </a:extLst>
          </p:cNvPr>
          <p:cNvSpPr txBox="1"/>
          <p:nvPr/>
        </p:nvSpPr>
        <p:spPr>
          <a:xfrm>
            <a:off x="1485247" y="0"/>
            <a:ext cx="7489553" cy="338554"/>
          </a:xfrm>
          <a:prstGeom prst="rect">
            <a:avLst/>
          </a:prstGeom>
          <a:noFill/>
        </p:spPr>
        <p:txBody>
          <a:bodyPr wrap="square" rtlCol="0">
            <a:spAutoFit/>
          </a:bodyPr>
          <a:lstStyle/>
          <a:p>
            <a:pPr algn="r"/>
            <a:endParaRPr lang="ru-RU" sz="1600" b="1" dirty="0">
              <a:solidFill>
                <a:srgbClr val="FF0000"/>
              </a:solidFill>
              <a:latin typeface="+mj-lt"/>
              <a:cs typeface="Arial" panose="020B0604020202020204" pitchFamily="34" charset="0"/>
            </a:endParaRPr>
          </a:p>
        </p:txBody>
      </p:sp>
      <p:sp>
        <p:nvSpPr>
          <p:cNvPr id="5" name="TextBox 4">
            <a:extLst>
              <a:ext uri="{FF2B5EF4-FFF2-40B4-BE49-F238E27FC236}">
                <a16:creationId xmlns:a16="http://schemas.microsoft.com/office/drawing/2014/main" id="{23D282EC-B203-4950-9AE1-4BA04BCB387B}"/>
              </a:ext>
            </a:extLst>
          </p:cNvPr>
          <p:cNvSpPr txBox="1"/>
          <p:nvPr/>
        </p:nvSpPr>
        <p:spPr>
          <a:xfrm>
            <a:off x="683252" y="6093946"/>
            <a:ext cx="1818126" cy="230832"/>
          </a:xfrm>
          <a:prstGeom prst="rect">
            <a:avLst/>
          </a:prstGeom>
          <a:noFill/>
        </p:spPr>
        <p:txBody>
          <a:bodyPr wrap="none" rtlCol="0">
            <a:spAutoFit/>
          </a:bodyPr>
          <a:lstStyle/>
          <a:p>
            <a:r>
              <a:rPr lang="en-US" sz="900"/>
              <a:t>* vehicles with GVW of over 6 tons</a:t>
            </a:r>
            <a:endParaRPr lang="ru-RU" sz="900"/>
          </a:p>
        </p:txBody>
      </p:sp>
      <p:pic>
        <p:nvPicPr>
          <p:cNvPr id="7" name="Рисунок 6">
            <a:extLst>
              <a:ext uri="{FF2B5EF4-FFF2-40B4-BE49-F238E27FC236}">
                <a16:creationId xmlns:a16="http://schemas.microsoft.com/office/drawing/2014/main" id="{83EA3448-A5C5-4B07-BC25-A380981BA0C0}"/>
              </a:ext>
            </a:extLst>
          </p:cNvPr>
          <p:cNvPicPr>
            <a:picLocks noChangeAspect="1"/>
          </p:cNvPicPr>
          <p:nvPr/>
        </p:nvPicPr>
        <p:blipFill>
          <a:blip r:embed="rId4"/>
          <a:stretch>
            <a:fillRect/>
          </a:stretch>
        </p:blipFill>
        <p:spPr>
          <a:xfrm>
            <a:off x="1581948" y="2667000"/>
            <a:ext cx="7296150" cy="4191000"/>
          </a:xfrm>
          <a:prstGeom prst="rect">
            <a:avLst/>
          </a:prstGeom>
        </p:spPr>
      </p:pic>
    </p:spTree>
    <p:extLst>
      <p:ext uri="{BB962C8B-B14F-4D97-AF65-F5344CB8AC3E}">
        <p14:creationId xmlns:p14="http://schemas.microsoft.com/office/powerpoint/2010/main" val="230384153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1823</TotalTime>
  <Words>160</Words>
  <Application>Microsoft Office PowerPoint</Application>
  <PresentationFormat>Экран (4:3)</PresentationFormat>
  <Paragraphs>7</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265</cp:revision>
  <cp:lastPrinted>2025-02-13T07:23:18Z</cp:lastPrinted>
  <dcterms:created xsi:type="dcterms:W3CDTF">2022-08-09T13:01:09Z</dcterms:created>
  <dcterms:modified xsi:type="dcterms:W3CDTF">2026-07-10T10:00:18Z</dcterms:modified>
</cp:coreProperties>
</file>