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59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1D1"/>
    <a:srgbClr val="C2D1EC"/>
    <a:srgbClr val="2F76B7"/>
    <a:srgbClr val="A9D18E"/>
    <a:srgbClr val="1B4367"/>
    <a:srgbClr val="1F4E79"/>
    <a:srgbClr val="7C9CD6"/>
    <a:srgbClr val="EDEFF3"/>
    <a:srgbClr val="EAF4E4"/>
    <a:srgbClr val="6DA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7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0"/>
            <a:ext cx="2930574" cy="4977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89B06-897A-4C36-BBA9-71D2FB5A89CE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1" y="4785193"/>
            <a:ext cx="5409562" cy="39153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52"/>
            <a:ext cx="2930574" cy="4977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4752"/>
            <a:ext cx="2930574" cy="4977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EC7BC-47F3-4F79-9E66-B13B6AF3F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36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residual-value-of-cars-and-special-purpose-vehicles/vehicle-residual-value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315287" y="6566638"/>
            <a:ext cx="4377563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en-US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Source</a:t>
            </a: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: </a:t>
            </a:r>
            <a:r>
              <a:rPr lang="en-US" altLang="ko-KR" sz="900" i="1" dirty="0" err="1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NAPI</a:t>
            </a: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 (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74332" y="752920"/>
            <a:ext cx="757650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spcBef>
                <a:spcPts val="600"/>
              </a:spcBef>
              <a:spcAft>
                <a:spcPts val="1200"/>
              </a:spcAft>
            </a:pPr>
            <a:r>
              <a:rPr lang="en-US" sz="1100" dirty="0">
                <a:latin typeface="+mj-lt"/>
              </a:rPr>
              <a:t>The marketing agency </a:t>
            </a:r>
            <a:r>
              <a:rPr lang="en-US" sz="1100" dirty="0" err="1">
                <a:latin typeface="+mj-lt"/>
                <a:cs typeface="Arial" panose="020B0604020202020204" pitchFamily="34" charset="0"/>
                <a:hlinkClick r:id="rId2"/>
              </a:rPr>
              <a:t>NAPI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 </a:t>
            </a:r>
            <a:r>
              <a:rPr lang="en-US" sz="1100" dirty="0">
                <a:latin typeface="+mj-lt"/>
              </a:rPr>
              <a:t>has updated its "</a:t>
            </a:r>
            <a:r>
              <a:rPr lang="en-US" sz="1100" dirty="0">
                <a:latin typeface="+mj-lt"/>
                <a:hlinkClick r:id="rId3"/>
              </a:rPr>
              <a:t>LCV residual value</a:t>
            </a:r>
            <a:r>
              <a:rPr lang="en-US" sz="1100" dirty="0">
                <a:latin typeface="+mj-lt"/>
              </a:rPr>
              <a:t>" report for Q I 2026. The graphs show the current prices for new light-duty vans* purchased in 2021, 2023, and 2026, and residual value of these used vehicles in Q I of the current year.</a:t>
            </a:r>
          </a:p>
          <a:p>
            <a:pPr algn="just" fontAlgn="t">
              <a:spcBef>
                <a:spcPts val="600"/>
              </a:spcBef>
              <a:spcAft>
                <a:spcPts val="1200"/>
              </a:spcAft>
            </a:pPr>
            <a:r>
              <a:rPr lang="en-US" sz="1100" dirty="0">
                <a:latin typeface="+mj-lt"/>
              </a:rPr>
              <a:t>Among three-year-old vans shown in the graph, FIAT </a:t>
            </a:r>
            <a:r>
              <a:rPr lang="en-US" sz="1100" dirty="0" err="1">
                <a:latin typeface="+mj-lt"/>
              </a:rPr>
              <a:t>DUCATO</a:t>
            </a:r>
            <a:r>
              <a:rPr lang="en-US" sz="1100" dirty="0">
                <a:latin typeface="+mj-lt"/>
              </a:rPr>
              <a:t> could be sold at the highest price in Q I: its average price was 4.8 million rubles. Among five-year-old vans, RENAULT MASTER was offered at the highest price: its average price was 3.8 million rubles. </a:t>
            </a:r>
          </a:p>
          <a:p>
            <a:pPr algn="just" fontAlgn="t">
              <a:spcBef>
                <a:spcPts val="600"/>
              </a:spcBef>
              <a:spcAft>
                <a:spcPts val="1200"/>
              </a:spcAft>
            </a:pPr>
            <a:r>
              <a:rPr lang="en-US" sz="1100" dirty="0">
                <a:latin typeface="+mj-lt"/>
              </a:rPr>
              <a:t>PEUGEOT BOXER became the leader by residual value preservation relative to the price for a new van as of Q I 2026 after three and five years of operation. Having sold a three-year-old van, the owner could purchase a new PEUGEOT BOXER, additionally paying 16.39% of its price in Q I of current year. Having sold a five-year-old van, the owner could purchase a new PEUGEOT BOXER, additionally paying 35.41% of its price in Q I of current year. </a:t>
            </a:r>
          </a:p>
          <a:p>
            <a:pPr algn="just" fontAlgn="t">
              <a:spcAft>
                <a:spcPts val="1200"/>
              </a:spcAft>
            </a:pPr>
            <a:r>
              <a:rPr lang="en-US" sz="1100" dirty="0">
                <a:latin typeface="+mj-lt"/>
              </a:rPr>
              <a:t>Among three-year-old vans analyzed, RENAULT MASTER demonstrated the best residual value preservation relative to the price for a new vehicle as of Q I 2023, with a 108.40% retention rate. Among five-year-old used vans, RENAULT MASTER also became the leader by residual value preservation relative to the price for a new vehicle as of Q I 2021, with a 146.54% retention rate. It should be noted that the price for most five-year-old used vans in Q I 2026 was higher than that for the same new vans in Q I 2021 due to the significant increase in new vehicle prices.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5276" y="6451222"/>
            <a:ext cx="1715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</a:t>
            </a:r>
            <a:r>
              <a:rPr lang="en-US" sz="900" dirty="0"/>
              <a:t> vehicles with </a:t>
            </a:r>
            <a:r>
              <a:rPr lang="en-US" sz="900" dirty="0" err="1"/>
              <a:t>GVW</a:t>
            </a:r>
            <a:r>
              <a:rPr lang="en-US" sz="900" dirty="0"/>
              <a:t> over 6 tons</a:t>
            </a:r>
            <a:endParaRPr lang="ru-RU" sz="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9656" y="270322"/>
            <a:ext cx="77071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The price for five-year-old vans exceeded that for new ones at the time they were purchased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00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1603052" y="10094227"/>
            <a:ext cx="7269598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en-US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ko-KR" sz="9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145BAFB-BD05-4B52-B9B4-FB0F942CC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326" y="617344"/>
            <a:ext cx="7639050" cy="615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95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2823</TotalTime>
  <Words>341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333</cp:revision>
  <cp:lastPrinted>2026-05-28T09:26:08Z</cp:lastPrinted>
  <dcterms:created xsi:type="dcterms:W3CDTF">2022-08-09T13:01:09Z</dcterms:created>
  <dcterms:modified xsi:type="dcterms:W3CDTF">2026-05-29T08:02:23Z</dcterms:modified>
</cp:coreProperties>
</file>