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leasing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0625" y="302034"/>
            <a:ext cx="7467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One vehicle leasing segment grew over the first four months of 2026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437398" y="651287"/>
            <a:ext cx="76101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>
                <a:latin typeface="+mj-lt"/>
              </a:rPr>
              <a:t>According to the marketing agency</a:t>
            </a:r>
            <a:r>
              <a:rPr lang="ru-RU" sz="1100" u="sng" dirty="0">
                <a:latin typeface="+mj-lt"/>
                <a:hlinkClick r:id="rId2"/>
              </a:rPr>
              <a:t> </a:t>
            </a:r>
            <a:r>
              <a:rPr lang="en-US" sz="1100" u="sng" dirty="0" err="1">
                <a:latin typeface="+mj-lt"/>
                <a:hlinkClick r:id="rId2"/>
              </a:rPr>
              <a:t>NAPI</a:t>
            </a:r>
            <a:r>
              <a:rPr lang="en-US" sz="1100" dirty="0">
                <a:latin typeface="+mj-lt"/>
              </a:rPr>
              <a:t>, 84.0 thousand vehicles were leased in January-April 2026, which was a 1.9% decline on the similar period of 2025 and a 38.1% decrease on 2024.</a:t>
            </a:r>
          </a:p>
          <a:p>
            <a:pPr algn="just"/>
            <a:endParaRPr lang="en-US" sz="1100" dirty="0">
              <a:latin typeface="+mj-lt"/>
            </a:endParaRPr>
          </a:p>
          <a:p>
            <a:pPr algn="just"/>
            <a:r>
              <a:rPr lang="en-US" sz="1100" dirty="0">
                <a:latin typeface="+mj-lt"/>
              </a:rPr>
              <a:t>Compared to January-April last year, </a:t>
            </a:r>
            <a:r>
              <a:rPr lang="en-US" sz="1100" dirty="0">
                <a:latin typeface="+mj-lt"/>
                <a:hlinkClick r:id="rId3"/>
              </a:rPr>
              <a:t>leasing of all vehicle segments</a:t>
            </a:r>
            <a:r>
              <a:rPr lang="en-US" sz="1100" dirty="0">
                <a:latin typeface="+mj-lt"/>
              </a:rPr>
              <a:t>, except that of trucks*, fell. Truck leasing showed positive dynamics (+3.7%), but only due to a 20.8% increase in used vehicle leasing. Vehicle leasing declined most sharply in the segments of buses (-19.0%) and LCV** (-7.0%). It declined less in the segments of trailers (-3.0%) and cars (-1.5%).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en-US" sz="1100" dirty="0">
                <a:latin typeface="+mj-lt"/>
              </a:rPr>
              <a:t>It should be noted that the share of used vehicles in leasing reached 34.6% in January-April 2026, while it was only 27.1% in 2025 and 17.0% in 2024.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en-US" sz="1100" dirty="0">
                <a:latin typeface="+mj-lt"/>
              </a:rPr>
              <a:t>The average lease term in January-April 2026 remained unchanged on the similar period last year (36 months). The number of lessees grew by 10.6% to 38.6 thousand companies.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147248" y="6294646"/>
            <a:ext cx="366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+mj-lt"/>
              </a:rPr>
              <a:t>* </a:t>
            </a:r>
            <a:r>
              <a:rPr lang="en-US" sz="900" dirty="0">
                <a:latin typeface="+mj-lt"/>
              </a:rPr>
              <a:t>vehicles with </a:t>
            </a:r>
            <a:r>
              <a:rPr lang="en-US" sz="900" dirty="0" err="1">
                <a:latin typeface="+mj-lt"/>
              </a:rPr>
              <a:t>GVW</a:t>
            </a:r>
            <a:r>
              <a:rPr lang="en-US" sz="900" dirty="0">
                <a:latin typeface="+mj-lt"/>
              </a:rPr>
              <a:t> over 6 tons</a:t>
            </a:r>
            <a:br>
              <a:rPr lang="ru-RU" sz="900" dirty="0">
                <a:latin typeface="+mj-lt"/>
              </a:rPr>
            </a:br>
            <a:r>
              <a:rPr lang="ru-RU" sz="900" dirty="0">
                <a:latin typeface="+mj-lt"/>
              </a:rPr>
              <a:t>** </a:t>
            </a:r>
            <a:r>
              <a:rPr lang="en-US" sz="900" dirty="0">
                <a:latin typeface="+mj-lt"/>
              </a:rPr>
              <a:t>vehicles with </a:t>
            </a:r>
            <a:r>
              <a:rPr lang="en-US" sz="900" dirty="0" err="1">
                <a:latin typeface="+mj-lt"/>
              </a:rPr>
              <a:t>GVW</a:t>
            </a:r>
            <a:r>
              <a:rPr lang="en-US" sz="900" dirty="0">
                <a:latin typeface="+mj-lt"/>
              </a:rPr>
              <a:t> under</a:t>
            </a:r>
            <a:r>
              <a:rPr lang="ru-RU" sz="900" dirty="0">
                <a:latin typeface="+mj-lt"/>
              </a:rPr>
              <a:t> </a:t>
            </a:r>
            <a:r>
              <a:rPr lang="en-US" sz="900" dirty="0">
                <a:latin typeface="+mj-lt"/>
              </a:rPr>
              <a:t>6 tons inclusive</a:t>
            </a:r>
            <a:r>
              <a:rPr lang="ru-RU" sz="900" dirty="0">
                <a:latin typeface="+mj-lt"/>
              </a:rPr>
              <a:t>, </a:t>
            </a:r>
            <a:r>
              <a:rPr lang="en-US" sz="900" dirty="0">
                <a:latin typeface="+mj-lt"/>
              </a:rPr>
              <a:t>including pickups</a:t>
            </a:r>
            <a:endParaRPr lang="ru-RU" sz="900" dirty="0">
              <a:latin typeface="+mj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2841EE8-4A86-40F3-BF0D-09CE5A7852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4856" y="2946385"/>
            <a:ext cx="73152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3528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207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68</cp:revision>
  <dcterms:created xsi:type="dcterms:W3CDTF">2022-08-09T13:01:09Z</dcterms:created>
  <dcterms:modified xsi:type="dcterms:W3CDTF">2026-05-25T09:45:37Z</dcterms:modified>
</cp:coreProperties>
</file>