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1515" r:id="rId2"/>
    <p:sldId id="1516" r:id="rId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A4C5"/>
    <a:srgbClr val="B1BF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95" autoAdjust="0"/>
    <p:restoredTop sz="94660"/>
  </p:normalViewPr>
  <p:slideViewPr>
    <p:cSldViewPr snapToGrid="0">
      <p:cViewPr>
        <p:scale>
          <a:sx n="98" d="100"/>
          <a:sy n="98" d="100"/>
        </p:scale>
        <p:origin x="1302"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18BC71-EF14-4986-BEDA-7F53A14881A2}" type="datetimeFigureOut">
              <a:rPr lang="ru-RU" smtClean="0"/>
              <a:t>26.05.2026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192D3F-E947-4CD0-B777-B4CF44C85D85}" type="slidenum">
              <a:rPr lang="ru-RU" smtClean="0"/>
              <a:t>‹#›</a:t>
            </a:fld>
            <a:endParaRPr lang="ru-RU"/>
          </a:p>
        </p:txBody>
      </p:sp>
    </p:spTree>
    <p:extLst>
      <p:ext uri="{BB962C8B-B14F-4D97-AF65-F5344CB8AC3E}">
        <p14:creationId xmlns:p14="http://schemas.microsoft.com/office/powerpoint/2010/main" val="438169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solidFill>
                  <a:prstClr val="black"/>
                </a:solidFill>
              </a:rPr>
              <a:pPr/>
              <a:t>1</a:t>
            </a:fld>
            <a:endParaRPr lang="ru-RU">
              <a:solidFill>
                <a:prstClr val="black"/>
              </a:solidFill>
            </a:endParaRPr>
          </a:p>
        </p:txBody>
      </p:sp>
    </p:spTree>
    <p:extLst>
      <p:ext uri="{BB962C8B-B14F-4D97-AF65-F5344CB8AC3E}">
        <p14:creationId xmlns:p14="http://schemas.microsoft.com/office/powerpoint/2010/main" val="2994987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solidFill>
                  <a:prstClr val="black"/>
                </a:solidFill>
              </a:rPr>
              <a:pPr/>
              <a:t>2</a:t>
            </a:fld>
            <a:endParaRPr lang="ru-RU">
              <a:solidFill>
                <a:prstClr val="black"/>
              </a:solidFill>
            </a:endParaRPr>
          </a:p>
        </p:txBody>
      </p:sp>
    </p:spTree>
    <p:extLst>
      <p:ext uri="{BB962C8B-B14F-4D97-AF65-F5344CB8AC3E}">
        <p14:creationId xmlns:p14="http://schemas.microsoft.com/office/powerpoint/2010/main" val="979305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0EDB42-C335-4A5C-95FE-69EDCCEB689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E3C711C-2796-4C0E-8E32-7C5036E0B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2B8DA6C-1442-4665-A236-A16AEDFC7AB4}"/>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5" name="Нижний колонтитул 4">
            <a:extLst>
              <a:ext uri="{FF2B5EF4-FFF2-40B4-BE49-F238E27FC236}">
                <a16:creationId xmlns:a16="http://schemas.microsoft.com/office/drawing/2014/main" id="{8FCE22ED-00D8-4390-9ED5-731D37567F2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6B330D6-ABA6-4F7A-924E-09699B4DFBF2}"/>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78375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C6087D-A56D-44DC-B009-343F81E455B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287DAA1-95FF-40A0-99E0-381E113CC5C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56E7632-D9E0-4FC0-AF00-F1C954DAFB92}"/>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5" name="Нижний колонтитул 4">
            <a:extLst>
              <a:ext uri="{FF2B5EF4-FFF2-40B4-BE49-F238E27FC236}">
                <a16:creationId xmlns:a16="http://schemas.microsoft.com/office/drawing/2014/main" id="{4C147277-ECB1-464A-86C0-5AABF225EDC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441676E-564F-4C6B-B907-BAFC83D6D1AF}"/>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1377753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7840E371-9654-463E-8D3A-6E33082B59E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EA4D83AA-03F6-4D91-9766-7C4DF5D95F5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177CFB7-FC2F-4E01-915A-8E4F83BDB866}"/>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5" name="Нижний колонтитул 4">
            <a:extLst>
              <a:ext uri="{FF2B5EF4-FFF2-40B4-BE49-F238E27FC236}">
                <a16:creationId xmlns:a16="http://schemas.microsoft.com/office/drawing/2014/main" id="{DFB84415-A4D9-4CF2-A283-58E97EDC90C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E18C607-2531-4AB6-B2F1-5624EA2E45B9}"/>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194881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6EC18C-5587-4924-BAC4-F52D06F1255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5D6B8BA-5014-4CAD-A717-7D414ADCD8E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C524325-BE88-4C0A-A1C3-BF9F8FABE231}"/>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5" name="Нижний колонтитул 4">
            <a:extLst>
              <a:ext uri="{FF2B5EF4-FFF2-40B4-BE49-F238E27FC236}">
                <a16:creationId xmlns:a16="http://schemas.microsoft.com/office/drawing/2014/main" id="{3D00761C-10F8-4021-A852-A109E7A2692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27307FF-17B9-4A3C-90FB-BC36C9C5FFF8}"/>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2155159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6A07F0-A280-49C5-BC97-E5125E421AD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32F076C-E003-4C46-9F3C-6546EAFE1C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E542F85-3593-45D3-AB30-D0AA005A7CAB}"/>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5" name="Нижний колонтитул 4">
            <a:extLst>
              <a:ext uri="{FF2B5EF4-FFF2-40B4-BE49-F238E27FC236}">
                <a16:creationId xmlns:a16="http://schemas.microsoft.com/office/drawing/2014/main" id="{DD52AA3E-0D3E-4420-A961-4F9D4456AD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BA5F0DD-9C1F-4610-A0E7-D651C9E3B3A5}"/>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340923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C7EA89-7D1B-4DAD-BCB5-4D9AD51DE3A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7EAC071-7591-49ED-BCF1-ABEC3B00E41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1C83935-31A6-4E1E-8C71-0762775EAEC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22565BAF-D90F-4C2C-BC42-581C130AC18C}"/>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6" name="Нижний колонтитул 5">
            <a:extLst>
              <a:ext uri="{FF2B5EF4-FFF2-40B4-BE49-F238E27FC236}">
                <a16:creationId xmlns:a16="http://schemas.microsoft.com/office/drawing/2014/main" id="{6E1B3478-7624-4E1E-9206-6FCC7F5AA47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1FC67D3-685C-458B-BFFC-0396853CE724}"/>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2496898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8DB55E-E660-4AB5-8A74-D1EC002348B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28B7FA6-7042-413C-AEDE-C09979DC8F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0435BE1D-B494-4A34-B0F9-C54482C3B35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575DCFD-3FCF-4961-B40A-92BFF3FF1C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09DEA51-6A4C-46EC-9DA2-E01F3249901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CA27F6F9-FFA9-4120-A5B4-F5B07C596F80}"/>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8" name="Нижний колонтитул 7">
            <a:extLst>
              <a:ext uri="{FF2B5EF4-FFF2-40B4-BE49-F238E27FC236}">
                <a16:creationId xmlns:a16="http://schemas.microsoft.com/office/drawing/2014/main" id="{E1EFE267-C3EF-467C-9930-495E6DC0367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7EFDF37D-B2B7-4AEB-B63B-A48C316DD15F}"/>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247876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DB88AE-34D7-43A7-8A20-B8A1A91C338B}"/>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4F89097B-F1FE-423A-804A-96E64D6849FC}"/>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4" name="Нижний колонтитул 3">
            <a:extLst>
              <a:ext uri="{FF2B5EF4-FFF2-40B4-BE49-F238E27FC236}">
                <a16:creationId xmlns:a16="http://schemas.microsoft.com/office/drawing/2014/main" id="{6DFC2FFC-0207-4402-B521-07103DBC08C8}"/>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00DBCBA3-D3BB-4901-8B0D-359D12C61A38}"/>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881435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BFF0AA5-F633-4E87-A9A1-2C6271488BED}"/>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3" name="Нижний колонтитул 2">
            <a:extLst>
              <a:ext uri="{FF2B5EF4-FFF2-40B4-BE49-F238E27FC236}">
                <a16:creationId xmlns:a16="http://schemas.microsoft.com/office/drawing/2014/main" id="{B29EFDFF-3100-4625-AF04-F6FF6A162E89}"/>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C636F0D-31D8-470A-96D4-621835481CB0}"/>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497482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619784-610F-43C3-9ED4-49F5896AA8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FE4B52A-B1CC-456E-A293-F336C0412E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7D04CCFF-FA40-419A-9013-853B2D2FA3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9C3441E-6D8F-46F2-A9D1-E31C937B336F}"/>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6" name="Нижний колонтитул 5">
            <a:extLst>
              <a:ext uri="{FF2B5EF4-FFF2-40B4-BE49-F238E27FC236}">
                <a16:creationId xmlns:a16="http://schemas.microsoft.com/office/drawing/2014/main" id="{DD42ED52-3D74-4707-93BF-693C63BE6BA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B83CDF0-D95D-4A39-93DE-6ABDF938E146}"/>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4104544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40BF93-19DF-4FF8-A372-12BA7E8DB0B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C571751-65D4-4A72-8E0E-DEBDB1360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D9BC9BD-83AC-4C9E-8E7A-1F242F973F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0316E5D-5DDB-48AA-81CA-81417C2ABE0E}"/>
              </a:ext>
            </a:extLst>
          </p:cNvPr>
          <p:cNvSpPr>
            <a:spLocks noGrp="1"/>
          </p:cNvSpPr>
          <p:nvPr>
            <p:ph type="dt" sz="half" idx="10"/>
          </p:nvPr>
        </p:nvSpPr>
        <p:spPr/>
        <p:txBody>
          <a:bodyPr/>
          <a:lstStyle/>
          <a:p>
            <a:fld id="{4B59E80B-5AC8-44B7-B03E-0AC891655558}" type="datetimeFigureOut">
              <a:rPr lang="ru-RU" smtClean="0"/>
              <a:t>26.05.2026</a:t>
            </a:fld>
            <a:endParaRPr lang="ru-RU"/>
          </a:p>
        </p:txBody>
      </p:sp>
      <p:sp>
        <p:nvSpPr>
          <p:cNvPr id="6" name="Нижний колонтитул 5">
            <a:extLst>
              <a:ext uri="{FF2B5EF4-FFF2-40B4-BE49-F238E27FC236}">
                <a16:creationId xmlns:a16="http://schemas.microsoft.com/office/drawing/2014/main" id="{729A5C8D-3CD2-4E05-A2C9-249E4FE357F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D4F133B-DBEC-4929-978F-27F562B788E2}"/>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42666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B3878E-26FC-444B-91D6-2A559639B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2769E950-DDFA-41BC-B497-BB563D00AC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6888A0E-AE92-42F7-BA16-738FD78E80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9E80B-5AC8-44B7-B03E-0AC891655558}" type="datetimeFigureOut">
              <a:rPr lang="ru-RU" smtClean="0"/>
              <a:t>26.05.2026</a:t>
            </a:fld>
            <a:endParaRPr lang="ru-RU"/>
          </a:p>
        </p:txBody>
      </p:sp>
      <p:sp>
        <p:nvSpPr>
          <p:cNvPr id="5" name="Нижний колонтитул 4">
            <a:extLst>
              <a:ext uri="{FF2B5EF4-FFF2-40B4-BE49-F238E27FC236}">
                <a16:creationId xmlns:a16="http://schemas.microsoft.com/office/drawing/2014/main" id="{8B44B619-C34F-44A6-A3D6-90BF88581B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193FC0A2-63A9-4F3B-AE75-E6ACA2AF19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B9746-5426-4B23-B66F-339A0D8D2EFB}" type="slidenum">
              <a:rPr lang="ru-RU" smtClean="0"/>
              <a:t>‹#›</a:t>
            </a:fld>
            <a:endParaRPr lang="ru-RU"/>
          </a:p>
        </p:txBody>
      </p:sp>
    </p:spTree>
    <p:extLst>
      <p:ext uri="{BB962C8B-B14F-4D97-AF65-F5344CB8AC3E}">
        <p14:creationId xmlns:p14="http://schemas.microsoft.com/office/powerpoint/2010/main" val="348303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design.com/" TargetMode="External"/><Relationship Id="rId7"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napinfo.ru/services/it-resheniya-po-analizu-avtomobilnogo-rynka/dv-tco/"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www.free-powerpoint-templates-design.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1271B69-AA02-4C44-AB0D-F9DA999B9A06}"/>
              </a:ext>
            </a:extLst>
          </p:cNvPr>
          <p:cNvSpPr txBox="1">
            <a:spLocks/>
          </p:cNvSpPr>
          <p:nvPr/>
        </p:nvSpPr>
        <p:spPr>
          <a:xfrm>
            <a:off x="11635745" y="243513"/>
            <a:ext cx="391428" cy="195486"/>
          </a:xfrm>
          <a:prstGeom prst="rect">
            <a:avLst/>
          </a:prstGeom>
        </p:spPr>
        <p:txBody>
          <a:bodyPr vert="horz" lIns="91440" tIns="45720" rIns="91440" bIns="45720" rtlCol="0" anchor="ctr"/>
          <a:lstStyle>
            <a:defPPr>
              <a:defRPr lang="ru-RU"/>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2E1CF2F-19B6-4B01-91BB-CDBA096AD5BE}" type="slidenum">
              <a:rPr lang="en-US" sz="1000" b="1" smtClean="0">
                <a:solidFill>
                  <a:prstClr val="white"/>
                </a:solidFill>
                <a:latin typeface="Arial" panose="020B0604020202020204" pitchFamily="34" charset="0"/>
                <a:cs typeface="Arial" panose="020B0604020202020204" pitchFamily="34" charset="0"/>
              </a:rPr>
              <a:pPr>
                <a:defRPr/>
              </a:pPr>
              <a:t>1</a:t>
            </a:fld>
            <a:endParaRPr lang="en-US" sz="1000" b="1" dirty="0">
              <a:solidFill>
                <a:prstClr val="white"/>
              </a:solidFill>
              <a:latin typeface="Arial" panose="020B0604020202020204" pitchFamily="34" charset="0"/>
              <a:cs typeface="Arial" panose="020B0604020202020204" pitchFamily="34" charset="0"/>
            </a:endParaRPr>
          </a:p>
        </p:txBody>
      </p:sp>
      <p:sp>
        <p:nvSpPr>
          <p:cNvPr id="11" name="TextBox 10">
            <a:hlinkClick r:id="rId3"/>
            <a:extLst>
              <a:ext uri="{FF2B5EF4-FFF2-40B4-BE49-F238E27FC236}">
                <a16:creationId xmlns:a16="http://schemas.microsoft.com/office/drawing/2014/main" id="{ABD864A0-29EA-4A3A-A79F-EC9ACECEBB8D}"/>
              </a:ext>
            </a:extLst>
          </p:cNvPr>
          <p:cNvSpPr txBox="1"/>
          <p:nvPr/>
        </p:nvSpPr>
        <p:spPr>
          <a:xfrm>
            <a:off x="1456045" y="6322790"/>
            <a:ext cx="1314861"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900" b="0" i="0" u="none" strike="noStrike" kern="1200" cap="none" spc="0" normalizeH="0" baseline="0" noProof="0" dirty="0">
                <a:ln>
                  <a:noFill/>
                </a:ln>
                <a:solidFill>
                  <a:prstClr val="white">
                    <a:lumMod val="65000"/>
                  </a:prstClr>
                </a:solidFill>
                <a:effectLst/>
                <a:uLnTx/>
                <a:uFillTx/>
                <a:latin typeface="Arial" panose="020B0604020202020204" pitchFamily="34" charset="0"/>
                <a:ea typeface="맑은 고딕" panose="020B0503020000020004" pitchFamily="34" charset="-127"/>
                <a:cs typeface="Arial" panose="020B0604020202020204" pitchFamily="34" charset="0"/>
              </a:rPr>
              <a:t>www.napinfo.ru</a:t>
            </a:r>
            <a:endParaRPr kumimoji="0" lang="ko-KR" altLang="en-US" sz="900" b="0" i="0" u="none" strike="noStrike" kern="1200" cap="none" spc="0" normalizeH="0" baseline="0" noProof="0" dirty="0">
              <a:ln>
                <a:noFill/>
              </a:ln>
              <a:solidFill>
                <a:prstClr val="white">
                  <a:lumMod val="65000"/>
                </a:prstClr>
              </a:solidFill>
              <a:effectLst/>
              <a:uLnTx/>
              <a:uFillTx/>
              <a:latin typeface="Arial" panose="020B0604020202020204" pitchFamily="34" charset="0"/>
              <a:ea typeface="맑은 고딕" panose="020B0503020000020004" pitchFamily="34" charset="-127"/>
              <a:cs typeface="Arial" panose="020B0604020202020204" pitchFamily="34" charset="0"/>
            </a:endParaRPr>
          </a:p>
        </p:txBody>
      </p:sp>
      <p:pic>
        <p:nvPicPr>
          <p:cNvPr id="35" name="Рисунок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0325" y="248467"/>
            <a:ext cx="889330" cy="519284"/>
          </a:xfrm>
          <a:prstGeom prst="rect">
            <a:avLst/>
          </a:prstGeom>
        </p:spPr>
      </p:pic>
      <p:cxnSp>
        <p:nvCxnSpPr>
          <p:cNvPr id="12" name="Прямая соединительная линия 11"/>
          <p:cNvCxnSpPr>
            <a:cxnSpLocks/>
          </p:cNvCxnSpPr>
          <p:nvPr/>
        </p:nvCxnSpPr>
        <p:spPr>
          <a:xfrm>
            <a:off x="1487136" y="508109"/>
            <a:ext cx="10328012"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a:extLst>
              <a:ext uri="{FF2B5EF4-FFF2-40B4-BE49-F238E27FC236}">
                <a16:creationId xmlns:a16="http://schemas.microsoft.com/office/drawing/2014/main" id="{D5565265-B6A4-4F3A-9EDA-056AD11271D6}"/>
              </a:ext>
            </a:extLst>
          </p:cNvPr>
          <p:cNvCxnSpPr/>
          <p:nvPr/>
        </p:nvCxnSpPr>
        <p:spPr>
          <a:xfrm>
            <a:off x="1456045" y="6258357"/>
            <a:ext cx="10359103"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6" name="Прямоугольник 15"/>
          <p:cNvSpPr/>
          <p:nvPr/>
        </p:nvSpPr>
        <p:spPr>
          <a:xfrm>
            <a:off x="1199072" y="572541"/>
            <a:ext cx="5180076" cy="4616648"/>
          </a:xfrm>
          <a:prstGeom prst="rect">
            <a:avLst/>
          </a:prstGeom>
        </p:spPr>
        <p:txBody>
          <a:bodyPr wrap="square">
            <a:spAutoFit/>
          </a:bodyPr>
          <a:lstStyle/>
          <a:p>
            <a:pPr algn="just"/>
            <a:r>
              <a:rPr lang="en-US" sz="1050" dirty="0">
                <a:latin typeface="+mj-lt"/>
              </a:rPr>
              <a:t>The marketing agency </a:t>
            </a:r>
            <a:r>
              <a:rPr lang="en-US" sz="1050" dirty="0" err="1">
                <a:latin typeface="+mj-lt"/>
              </a:rPr>
              <a:t>NAPI</a:t>
            </a:r>
            <a:r>
              <a:rPr lang="en-US" sz="1050" dirty="0">
                <a:latin typeface="+mj-lt"/>
              </a:rPr>
              <a:t> calculated the total cost of ownership* of cars from the current CHERY, TENET, and </a:t>
            </a:r>
            <a:r>
              <a:rPr lang="en-US" sz="1050" dirty="0" err="1">
                <a:latin typeface="+mj-lt"/>
              </a:rPr>
              <a:t>JAECOO</a:t>
            </a:r>
            <a:r>
              <a:rPr lang="en-US" sz="1050" dirty="0">
                <a:latin typeface="+mj-lt"/>
              </a:rPr>
              <a:t> model line-up. The calculation was performed using the </a:t>
            </a:r>
            <a:r>
              <a:rPr lang="en-US" sz="1050" dirty="0">
                <a:latin typeface="+mj-lt"/>
                <a:hlinkClick r:id="rId5"/>
              </a:rPr>
              <a:t>online</a:t>
            </a:r>
            <a:r>
              <a:rPr lang="ru-RU" sz="1050" dirty="0">
                <a:latin typeface="+mj-lt"/>
                <a:hlinkClick r:id="rId5"/>
              </a:rPr>
              <a:t> </a:t>
            </a:r>
            <a:r>
              <a:rPr lang="en-US" sz="1050" dirty="0">
                <a:latin typeface="+mj-lt"/>
                <a:hlinkClick r:id="rId5"/>
              </a:rPr>
              <a:t>DV – </a:t>
            </a:r>
            <a:r>
              <a:rPr lang="en-US" sz="1050" dirty="0" err="1">
                <a:latin typeface="+mj-lt"/>
                <a:hlinkClick r:id="rId5"/>
              </a:rPr>
              <a:t>TCO</a:t>
            </a:r>
            <a:r>
              <a:rPr lang="en-US" sz="1050" dirty="0">
                <a:latin typeface="+mj-lt"/>
                <a:hlinkClick r:id="rId5"/>
              </a:rPr>
              <a:t> total cost of ownership calculator</a:t>
            </a:r>
            <a:r>
              <a:rPr lang="en-US" sz="1050" dirty="0">
                <a:latin typeface="+mj-lt"/>
              </a:rPr>
              <a:t>.</a:t>
            </a:r>
          </a:p>
          <a:p>
            <a:pPr algn="just"/>
            <a:endParaRPr lang="en-US" sz="1050" dirty="0">
              <a:latin typeface="+mj-lt"/>
            </a:endParaRPr>
          </a:p>
          <a:p>
            <a:pPr algn="just"/>
            <a:r>
              <a:rPr lang="en-US" sz="1050" dirty="0">
                <a:latin typeface="+mj-lt"/>
              </a:rPr>
              <a:t>The analysis included crossovers in basic versions equipped with 2.0-liter engines:</a:t>
            </a:r>
            <a:endParaRPr lang="ru-RU" sz="1050" dirty="0">
              <a:latin typeface="+mj-lt"/>
            </a:endParaRPr>
          </a:p>
          <a:p>
            <a:pPr marL="171450" indent="-171450" algn="just">
              <a:buFont typeface="Arial" panose="020B0604020202020204" pitchFamily="34" charset="0"/>
              <a:buChar char="•"/>
            </a:pPr>
            <a:r>
              <a:rPr lang="ru-RU" sz="1050" dirty="0" err="1">
                <a:solidFill>
                  <a:srgbClr val="000000"/>
                </a:solidFill>
                <a:latin typeface="+mj-lt"/>
              </a:rPr>
              <a:t>JAECOO</a:t>
            </a:r>
            <a:r>
              <a:rPr lang="ru-RU" sz="1050" dirty="0">
                <a:solidFill>
                  <a:srgbClr val="000000"/>
                </a:solidFill>
                <a:latin typeface="+mj-lt"/>
              </a:rPr>
              <a:t> J8 </a:t>
            </a:r>
            <a:r>
              <a:rPr lang="ru-RU" sz="1050" dirty="0" err="1">
                <a:solidFill>
                  <a:srgbClr val="000000"/>
                </a:solidFill>
                <a:latin typeface="+mj-lt"/>
              </a:rPr>
              <a:t>2.0T</a:t>
            </a:r>
            <a:r>
              <a:rPr lang="ru-RU" sz="1050" dirty="0">
                <a:solidFill>
                  <a:srgbClr val="000000"/>
                </a:solidFill>
                <a:latin typeface="+mj-lt"/>
              </a:rPr>
              <a:t> </a:t>
            </a:r>
            <a:r>
              <a:rPr lang="en-US" sz="1050" dirty="0">
                <a:solidFill>
                  <a:srgbClr val="000000"/>
                </a:solidFill>
                <a:latin typeface="+mj-lt"/>
              </a:rPr>
              <a:t>with seven-speed robotized gear box in the version Comfort</a:t>
            </a:r>
            <a:endParaRPr lang="ru-RU" sz="1050" dirty="0">
              <a:solidFill>
                <a:srgbClr val="000000"/>
              </a:solidFill>
              <a:latin typeface="+mj-lt"/>
            </a:endParaRPr>
          </a:p>
          <a:p>
            <a:pPr marL="171450" indent="-171450" algn="just">
              <a:buFont typeface="Arial" panose="020B0604020202020204" pitchFamily="34" charset="0"/>
              <a:buChar char="•"/>
            </a:pPr>
            <a:r>
              <a:rPr lang="ru-RU" sz="1050" dirty="0">
                <a:solidFill>
                  <a:srgbClr val="000000"/>
                </a:solidFill>
                <a:latin typeface="+mj-lt"/>
              </a:rPr>
              <a:t>TENET T8 </a:t>
            </a:r>
            <a:r>
              <a:rPr lang="ru-RU" sz="1050" dirty="0" err="1">
                <a:solidFill>
                  <a:srgbClr val="000000"/>
                </a:solidFill>
                <a:latin typeface="+mj-lt"/>
              </a:rPr>
              <a:t>2.0T</a:t>
            </a:r>
            <a:r>
              <a:rPr lang="ru-RU" sz="1050" dirty="0">
                <a:solidFill>
                  <a:srgbClr val="000000"/>
                </a:solidFill>
                <a:latin typeface="+mj-lt"/>
              </a:rPr>
              <a:t> </a:t>
            </a:r>
            <a:r>
              <a:rPr lang="en-US" sz="1050" dirty="0">
                <a:solidFill>
                  <a:srgbClr val="000000"/>
                </a:solidFill>
                <a:latin typeface="+mj-lt"/>
              </a:rPr>
              <a:t>with seven-speed robotized gear box in the version Prime</a:t>
            </a:r>
            <a:endParaRPr lang="ru-RU" sz="1050" dirty="0">
              <a:solidFill>
                <a:srgbClr val="000000"/>
              </a:solidFill>
              <a:latin typeface="+mj-lt"/>
            </a:endParaRPr>
          </a:p>
          <a:p>
            <a:pPr marL="171450" indent="-171450" algn="just">
              <a:buFont typeface="Arial" panose="020B0604020202020204" pitchFamily="34" charset="0"/>
              <a:buChar char="•"/>
            </a:pPr>
            <a:r>
              <a:rPr lang="en-US" sz="1050" dirty="0">
                <a:solidFill>
                  <a:srgbClr val="000000"/>
                </a:solidFill>
                <a:latin typeface="+mj-lt"/>
              </a:rPr>
              <a:t>CHERY TIGGO 8 PRO MAX </a:t>
            </a:r>
            <a:r>
              <a:rPr lang="en-US" sz="1050" dirty="0" err="1">
                <a:solidFill>
                  <a:srgbClr val="000000"/>
                </a:solidFill>
                <a:latin typeface="+mj-lt"/>
              </a:rPr>
              <a:t>2.0T</a:t>
            </a:r>
            <a:r>
              <a:rPr lang="en-US" sz="1050" dirty="0">
                <a:solidFill>
                  <a:srgbClr val="000000"/>
                </a:solidFill>
                <a:latin typeface="+mj-lt"/>
              </a:rPr>
              <a:t> with</a:t>
            </a:r>
            <a:r>
              <a:rPr lang="en-US" sz="1050" dirty="0">
                <a:solidFill>
                  <a:srgbClr val="000000"/>
                </a:solidFill>
              </a:rPr>
              <a:t> </a:t>
            </a:r>
            <a:r>
              <a:rPr lang="en-US" sz="1050" dirty="0">
                <a:solidFill>
                  <a:srgbClr val="000000"/>
                </a:solidFill>
                <a:latin typeface="+mj-lt"/>
              </a:rPr>
              <a:t>robotized gear box in the version</a:t>
            </a:r>
            <a:r>
              <a:rPr lang="ru-RU" sz="1050" dirty="0">
                <a:solidFill>
                  <a:srgbClr val="000000"/>
                </a:solidFill>
                <a:latin typeface="+mj-lt"/>
              </a:rPr>
              <a:t> </a:t>
            </a:r>
            <a:r>
              <a:rPr lang="en-US" sz="1050" dirty="0">
                <a:solidFill>
                  <a:srgbClr val="000000"/>
                </a:solidFill>
                <a:latin typeface="+mj-lt"/>
              </a:rPr>
              <a:t>Dreamline </a:t>
            </a:r>
            <a:endParaRPr lang="ru-RU" sz="1050" dirty="0">
              <a:latin typeface="+mj-lt"/>
            </a:endParaRPr>
          </a:p>
          <a:p>
            <a:pPr algn="just"/>
            <a:endParaRPr lang="ru-RU" sz="1050" dirty="0">
              <a:latin typeface="+mj-lt"/>
            </a:endParaRPr>
          </a:p>
          <a:p>
            <a:pPr algn="just"/>
            <a:r>
              <a:rPr lang="en-US" sz="1050" dirty="0">
                <a:latin typeface="+mj-lt"/>
              </a:rPr>
              <a:t>An individual (with 10-14 years of driving experience) operating the car in Moscow was chosen as the owner. The car was purchased with personal funds and has been owned for 36 months (3 years). The average annual mileage is 25,000 km. Triangle winter tires are used. </a:t>
            </a:r>
          </a:p>
          <a:p>
            <a:pPr algn="just"/>
            <a:endParaRPr lang="en-US" sz="1050" dirty="0">
              <a:latin typeface="+mj-lt"/>
            </a:endParaRPr>
          </a:p>
          <a:p>
            <a:pPr algn="just"/>
            <a:r>
              <a:rPr lang="en-US" sz="1050" dirty="0">
                <a:latin typeface="+mj-lt"/>
              </a:rPr>
              <a:t>The total cost of ownership of </a:t>
            </a:r>
            <a:r>
              <a:rPr lang="en-US" sz="1050" dirty="0" err="1">
                <a:latin typeface="+mj-lt"/>
              </a:rPr>
              <a:t>JAECOO</a:t>
            </a:r>
            <a:r>
              <a:rPr lang="en-US" sz="1050" dirty="0">
                <a:latin typeface="+mj-lt"/>
              </a:rPr>
              <a:t> </a:t>
            </a:r>
            <a:r>
              <a:rPr lang="en-US" sz="1050" dirty="0" err="1">
                <a:latin typeface="+mj-lt"/>
              </a:rPr>
              <a:t>J8</a:t>
            </a:r>
            <a:r>
              <a:rPr lang="en-US" sz="1050" dirty="0">
                <a:latin typeface="+mj-lt"/>
              </a:rPr>
              <a:t> Comfort is 31.73 rubles per km and 2.4 million rubles for three years, TENET </a:t>
            </a:r>
            <a:r>
              <a:rPr lang="en-US" sz="1050" dirty="0" err="1">
                <a:latin typeface="+mj-lt"/>
              </a:rPr>
              <a:t>T8</a:t>
            </a:r>
            <a:r>
              <a:rPr lang="en-US" sz="1050" dirty="0">
                <a:latin typeface="+mj-lt"/>
              </a:rPr>
              <a:t> Prime - 30.45 rubles per km and 2.3 million rubles for three years, CHERY </a:t>
            </a:r>
            <a:r>
              <a:rPr lang="en-US" sz="1050" dirty="0" err="1">
                <a:latin typeface="+mj-lt"/>
              </a:rPr>
              <a:t>TIGGO</a:t>
            </a:r>
            <a:r>
              <a:rPr lang="en-US" sz="1050" dirty="0">
                <a:latin typeface="+mj-lt"/>
              </a:rPr>
              <a:t> 8 PRO MAX Dreamline - 28.63 rubles per km and 2.1 million rubles for three years**. The difference in total cost of ownership is due to differences in the initial car prices, tire prices, fuel consumption per 100 km, etc.</a:t>
            </a:r>
          </a:p>
          <a:p>
            <a:pPr algn="just"/>
            <a:endParaRPr lang="ru-RU" sz="1050" dirty="0">
              <a:solidFill>
                <a:srgbClr val="000000"/>
              </a:solidFill>
              <a:latin typeface="+mj-lt"/>
            </a:endParaRPr>
          </a:p>
          <a:p>
            <a:pPr algn="just"/>
            <a:r>
              <a:rPr lang="en-US" sz="1050" dirty="0">
                <a:latin typeface="+mj-lt"/>
              </a:rPr>
              <a:t>This calculation is provided for a general overview of the total cost of ownership for a range of cars and is not intended to be their comparison. Each model has its own features and advantages, designed to meet the diverse needs of car owners.</a:t>
            </a:r>
          </a:p>
          <a:p>
            <a:pPr algn="just"/>
            <a:endParaRPr lang="ru-RU" sz="1050" dirty="0">
              <a:solidFill>
                <a:srgbClr val="000000"/>
              </a:solidFill>
              <a:latin typeface="+mj-lt"/>
            </a:endParaRPr>
          </a:p>
          <a:p>
            <a:pPr algn="just"/>
            <a:r>
              <a:rPr lang="en-US" sz="1050" i="1" dirty="0">
                <a:latin typeface="+mj-lt"/>
              </a:rPr>
              <a:t>*including depreciation </a:t>
            </a:r>
          </a:p>
          <a:p>
            <a:pPr algn="just"/>
            <a:r>
              <a:rPr lang="en-US" sz="1050" i="1" dirty="0">
                <a:latin typeface="+mj-lt"/>
              </a:rPr>
              <a:t>**costs include the cost of additional spare parts (spare parts not included in scheduled maintenance).</a:t>
            </a:r>
          </a:p>
          <a:p>
            <a:pPr algn="just"/>
            <a:endParaRPr lang="ru-RU" sz="1050" dirty="0">
              <a:latin typeface="+mj-lt"/>
            </a:endParaRPr>
          </a:p>
        </p:txBody>
      </p:sp>
      <p:pic>
        <p:nvPicPr>
          <p:cNvPr id="14" name="Рисунок 13"/>
          <p:cNvPicPr>
            <a:picLocks noChangeAspect="1"/>
          </p:cNvPicPr>
          <p:nvPr/>
        </p:nvPicPr>
        <p:blipFill>
          <a:blip r:embed="rId6"/>
          <a:stretch>
            <a:fillRect/>
          </a:stretch>
        </p:blipFill>
        <p:spPr>
          <a:xfrm>
            <a:off x="174327" y="5612125"/>
            <a:ext cx="658425" cy="646232"/>
          </a:xfrm>
          <a:prstGeom prst="rect">
            <a:avLst/>
          </a:prstGeom>
        </p:spPr>
      </p:pic>
      <p:pic>
        <p:nvPicPr>
          <p:cNvPr id="3" name="Рисунок 2">
            <a:extLst>
              <a:ext uri="{FF2B5EF4-FFF2-40B4-BE49-F238E27FC236}">
                <a16:creationId xmlns:a16="http://schemas.microsoft.com/office/drawing/2014/main" id="{95C6C812-9347-4E97-ADA8-C3E955BF41E2}"/>
              </a:ext>
            </a:extLst>
          </p:cNvPr>
          <p:cNvPicPr>
            <a:picLocks noChangeAspect="1"/>
          </p:cNvPicPr>
          <p:nvPr/>
        </p:nvPicPr>
        <p:blipFill>
          <a:blip r:embed="rId7"/>
          <a:stretch>
            <a:fillRect/>
          </a:stretch>
        </p:blipFill>
        <p:spPr>
          <a:xfrm>
            <a:off x="6016923" y="185112"/>
            <a:ext cx="6000750" cy="6429375"/>
          </a:xfrm>
          <a:prstGeom prst="rect">
            <a:avLst/>
          </a:prstGeom>
        </p:spPr>
      </p:pic>
    </p:spTree>
    <p:extLst>
      <p:ext uri="{BB962C8B-B14F-4D97-AF65-F5344CB8AC3E}">
        <p14:creationId xmlns:p14="http://schemas.microsoft.com/office/powerpoint/2010/main" val="3213933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1271B69-AA02-4C44-AB0D-F9DA999B9A06}"/>
              </a:ext>
            </a:extLst>
          </p:cNvPr>
          <p:cNvSpPr txBox="1">
            <a:spLocks/>
          </p:cNvSpPr>
          <p:nvPr/>
        </p:nvSpPr>
        <p:spPr>
          <a:xfrm>
            <a:off x="11635745" y="243513"/>
            <a:ext cx="391428" cy="195486"/>
          </a:xfrm>
          <a:prstGeom prst="rect">
            <a:avLst/>
          </a:prstGeom>
        </p:spPr>
        <p:txBody>
          <a:bodyPr vert="horz" lIns="91440" tIns="45720" rIns="91440" bIns="45720" rtlCol="0" anchor="ctr"/>
          <a:lstStyle>
            <a:defPPr>
              <a:defRPr lang="ru-RU"/>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2E1CF2F-19B6-4B01-91BB-CDBA096AD5BE}" type="slidenum">
              <a:rPr lang="en-US" sz="1000" b="1" smtClean="0">
                <a:solidFill>
                  <a:prstClr val="white"/>
                </a:solidFill>
                <a:latin typeface="Arial" panose="020B0604020202020204" pitchFamily="34" charset="0"/>
                <a:cs typeface="Arial" panose="020B0604020202020204" pitchFamily="34" charset="0"/>
              </a:rPr>
              <a:pPr>
                <a:defRPr/>
              </a:pPr>
              <a:t>2</a:t>
            </a:fld>
            <a:endParaRPr lang="en-US" sz="1000" b="1" dirty="0">
              <a:solidFill>
                <a:prstClr val="white"/>
              </a:solidFill>
              <a:latin typeface="Arial" panose="020B0604020202020204" pitchFamily="34" charset="0"/>
              <a:cs typeface="Arial" panose="020B0604020202020204" pitchFamily="34" charset="0"/>
            </a:endParaRPr>
          </a:p>
        </p:txBody>
      </p:sp>
      <p:sp>
        <p:nvSpPr>
          <p:cNvPr id="11" name="TextBox 10">
            <a:hlinkClick r:id="rId3"/>
            <a:extLst>
              <a:ext uri="{FF2B5EF4-FFF2-40B4-BE49-F238E27FC236}">
                <a16:creationId xmlns:a16="http://schemas.microsoft.com/office/drawing/2014/main" id="{ABD864A0-29EA-4A3A-A79F-EC9ACECEBB8D}"/>
              </a:ext>
            </a:extLst>
          </p:cNvPr>
          <p:cNvSpPr txBox="1"/>
          <p:nvPr/>
        </p:nvSpPr>
        <p:spPr>
          <a:xfrm>
            <a:off x="1456045" y="6322790"/>
            <a:ext cx="1314861"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900" b="0" i="0" u="none" strike="noStrike" kern="1200" cap="none" spc="0" normalizeH="0" baseline="0" noProof="0" dirty="0">
                <a:ln>
                  <a:noFill/>
                </a:ln>
                <a:solidFill>
                  <a:prstClr val="white">
                    <a:lumMod val="65000"/>
                  </a:prstClr>
                </a:solidFill>
                <a:effectLst/>
                <a:uLnTx/>
                <a:uFillTx/>
                <a:latin typeface="Arial" panose="020B0604020202020204" pitchFamily="34" charset="0"/>
                <a:ea typeface="맑은 고딕" panose="020B0503020000020004" pitchFamily="34" charset="-127"/>
                <a:cs typeface="Arial" panose="020B0604020202020204" pitchFamily="34" charset="0"/>
              </a:rPr>
              <a:t>www.napinfo.ru</a:t>
            </a:r>
            <a:endParaRPr kumimoji="0" lang="ko-KR" altLang="en-US" sz="900" b="0" i="0" u="none" strike="noStrike" kern="1200" cap="none" spc="0" normalizeH="0" baseline="0" noProof="0" dirty="0">
              <a:ln>
                <a:noFill/>
              </a:ln>
              <a:solidFill>
                <a:prstClr val="white">
                  <a:lumMod val="65000"/>
                </a:prstClr>
              </a:solidFill>
              <a:effectLst/>
              <a:uLnTx/>
              <a:uFillTx/>
              <a:latin typeface="Arial" panose="020B0604020202020204" pitchFamily="34" charset="0"/>
              <a:ea typeface="맑은 고딕" panose="020B0503020000020004" pitchFamily="34" charset="-127"/>
              <a:cs typeface="Arial" panose="020B0604020202020204" pitchFamily="34" charset="0"/>
            </a:endParaRPr>
          </a:p>
        </p:txBody>
      </p:sp>
      <p:pic>
        <p:nvPicPr>
          <p:cNvPr id="35" name="Рисунок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0325" y="248467"/>
            <a:ext cx="889330" cy="519284"/>
          </a:xfrm>
          <a:prstGeom prst="rect">
            <a:avLst/>
          </a:prstGeom>
        </p:spPr>
      </p:pic>
      <p:cxnSp>
        <p:nvCxnSpPr>
          <p:cNvPr id="12" name="Прямая соединительная линия 11"/>
          <p:cNvCxnSpPr>
            <a:cxnSpLocks/>
          </p:cNvCxnSpPr>
          <p:nvPr/>
        </p:nvCxnSpPr>
        <p:spPr>
          <a:xfrm>
            <a:off x="1487136" y="508109"/>
            <a:ext cx="10328012"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a:extLst>
              <a:ext uri="{FF2B5EF4-FFF2-40B4-BE49-F238E27FC236}">
                <a16:creationId xmlns:a16="http://schemas.microsoft.com/office/drawing/2014/main" id="{D5565265-B6A4-4F3A-9EDA-056AD11271D6}"/>
              </a:ext>
            </a:extLst>
          </p:cNvPr>
          <p:cNvCxnSpPr/>
          <p:nvPr/>
        </p:nvCxnSpPr>
        <p:spPr>
          <a:xfrm>
            <a:off x="1456045" y="6258357"/>
            <a:ext cx="10359103"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8" name="Рисунок 17"/>
          <p:cNvPicPr>
            <a:picLocks noChangeAspect="1"/>
          </p:cNvPicPr>
          <p:nvPr/>
        </p:nvPicPr>
        <p:blipFill>
          <a:blip r:embed="rId5"/>
          <a:stretch>
            <a:fillRect/>
          </a:stretch>
        </p:blipFill>
        <p:spPr>
          <a:xfrm>
            <a:off x="174327" y="5612125"/>
            <a:ext cx="658425" cy="646232"/>
          </a:xfrm>
          <a:prstGeom prst="rect">
            <a:avLst/>
          </a:prstGeom>
        </p:spPr>
      </p:pic>
      <p:pic>
        <p:nvPicPr>
          <p:cNvPr id="5" name="Рисунок 4">
            <a:extLst>
              <a:ext uri="{FF2B5EF4-FFF2-40B4-BE49-F238E27FC236}">
                <a16:creationId xmlns:a16="http://schemas.microsoft.com/office/drawing/2014/main" id="{B81D4710-BF0C-4E1F-BEC2-66D7B0FFEF30}"/>
              </a:ext>
            </a:extLst>
          </p:cNvPr>
          <p:cNvPicPr>
            <a:picLocks noChangeAspect="1"/>
          </p:cNvPicPr>
          <p:nvPr/>
        </p:nvPicPr>
        <p:blipFill>
          <a:blip r:embed="rId6"/>
          <a:stretch>
            <a:fillRect/>
          </a:stretch>
        </p:blipFill>
        <p:spPr>
          <a:xfrm>
            <a:off x="1413848" y="533822"/>
            <a:ext cx="10401300" cy="6019800"/>
          </a:xfrm>
          <a:prstGeom prst="rect">
            <a:avLst/>
          </a:prstGeom>
        </p:spPr>
      </p:pic>
    </p:spTree>
    <p:extLst>
      <p:ext uri="{BB962C8B-B14F-4D97-AF65-F5344CB8AC3E}">
        <p14:creationId xmlns:p14="http://schemas.microsoft.com/office/powerpoint/2010/main" val="321666580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2524</TotalTime>
  <Words>311</Words>
  <Application>Microsoft Office PowerPoint</Application>
  <PresentationFormat>Широкоэкранный</PresentationFormat>
  <Paragraphs>21</Paragraphs>
  <Slides>2</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Тема Office</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Козлов Александр Л</dc:creator>
  <cp:lastModifiedBy>Болушева Ольга Александровна</cp:lastModifiedBy>
  <cp:revision>278</cp:revision>
  <dcterms:created xsi:type="dcterms:W3CDTF">2025-02-12T06:29:35Z</dcterms:created>
  <dcterms:modified xsi:type="dcterms:W3CDTF">2026-05-26T09:53:32Z</dcterms:modified>
</cp:coreProperties>
</file>