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C00CC"/>
    <a:srgbClr val="FF99FF"/>
    <a:srgbClr val="F45A5A"/>
    <a:srgbClr val="FF6565"/>
    <a:srgbClr val="C55A11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512154" y="605088"/>
            <a:ext cx="7452433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1100" dirty="0"/>
              <a:t>The marketing agency </a:t>
            </a:r>
            <a:r>
              <a:rPr lang="en-US" sz="1100" dirty="0" err="1">
                <a:hlinkClick r:id="rId3"/>
              </a:rPr>
              <a:t>NAPI</a:t>
            </a:r>
            <a:r>
              <a:rPr lang="ru-RU" sz="1100" dirty="0">
                <a:hlinkClick r:id="rId3"/>
              </a:rPr>
              <a:t> </a:t>
            </a:r>
            <a:r>
              <a:rPr lang="en-US" sz="1100" dirty="0"/>
              <a:t>analyzed financial capacity of the new car market in January-April 2026. Since the beginning of the year, cars on 1.3 trillion rubles have been purchased, which was a 19.1% rise on the similar period of 2025.</a:t>
            </a:r>
          </a:p>
          <a:p>
            <a:pPr algn="just">
              <a:spcAft>
                <a:spcPts val="600"/>
              </a:spcAft>
            </a:pPr>
            <a:r>
              <a:rPr lang="en-US" sz="1100" dirty="0" err="1"/>
              <a:t>HAVAL</a:t>
            </a:r>
            <a:r>
              <a:rPr lang="en-US" sz="1100" dirty="0"/>
              <a:t> became the leader by financial capacity with a result of 151.0 billion rubles. MAZDA (+934.2%) showed the best financial capacity growth rate, reaching 34.7 billion rubles, due to a ten-fold increase in sales. </a:t>
            </a:r>
          </a:p>
          <a:p>
            <a:pPr algn="just">
              <a:spcAft>
                <a:spcPts val="600"/>
              </a:spcAft>
            </a:pPr>
            <a:r>
              <a:rPr lang="en-US" sz="1100" dirty="0"/>
              <a:t>The financial capacity of LADA (-8.1%), </a:t>
            </a:r>
            <a:r>
              <a:rPr lang="en-US" sz="1100" dirty="0" err="1"/>
              <a:t>CHANGAN</a:t>
            </a:r>
            <a:r>
              <a:rPr lang="en-US" sz="1100" dirty="0"/>
              <a:t> (-37.0%), </a:t>
            </a:r>
            <a:r>
              <a:rPr lang="en-US" sz="1100" dirty="0" err="1"/>
              <a:t>JAECOO</a:t>
            </a:r>
            <a:r>
              <a:rPr lang="en-US" sz="1100" dirty="0"/>
              <a:t> (-0.1%), </a:t>
            </a:r>
            <a:r>
              <a:rPr lang="en-US" sz="1100" dirty="0" err="1"/>
              <a:t>OMODA</a:t>
            </a:r>
            <a:r>
              <a:rPr lang="en-US" sz="1100" dirty="0"/>
              <a:t> (-38.0%), and TANK (-18.2%) brands decreased, primarily due to declining sales of most of them. The financial capacity of TOP-15 brands made 873.3 billion rubles, which is a 30.3% rise on the previous year.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594159" y="253883"/>
            <a:ext cx="7370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err="1">
                <a:solidFill>
                  <a:srgbClr val="FF0000"/>
                </a:solidFill>
                <a:latin typeface="+mj-lt"/>
              </a:rPr>
              <a:t>HAVAL</a:t>
            </a:r>
            <a:r>
              <a:rPr lang="en-US" sz="1600" b="1" dirty="0">
                <a:solidFill>
                  <a:srgbClr val="FF0000"/>
                </a:solidFill>
                <a:latin typeface="+mj-lt"/>
              </a:rPr>
              <a:t> became the market leader by financial capacity</a:t>
            </a:r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BE6E1A3-4E49-44AB-A8EE-7C9FC86294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0425" y="1981200"/>
            <a:ext cx="66294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7650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1954</TotalTime>
  <Words>161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394</cp:revision>
  <cp:lastPrinted>2025-02-13T07:23:18Z</cp:lastPrinted>
  <dcterms:created xsi:type="dcterms:W3CDTF">2022-08-09T13:01:09Z</dcterms:created>
  <dcterms:modified xsi:type="dcterms:W3CDTF">2026-05-28T07:55:42Z</dcterms:modified>
</cp:coreProperties>
</file>