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7" r:id="rId2"/>
    <p:sldId id="268" r:id="rId3"/>
  </p:sldIdLst>
  <p:sldSz cx="9144000" cy="6858000" type="screen4x3"/>
  <p:notesSz cx="6797675" cy="9925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Болушева Ольга Александровна" initials="БОА" lastIdx="1" clrIdx="0">
    <p:extLst>
      <p:ext uri="{19B8F6BF-5375-455C-9EA6-DF929625EA0E}">
        <p15:presenceInfo xmlns:p15="http://schemas.microsoft.com/office/powerpoint/2012/main" userId="Болушева Ольга Александровна"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1EDAA"/>
    <a:srgbClr val="68BBC6"/>
    <a:srgbClr val="65E0F5"/>
    <a:srgbClr val="FF9999"/>
    <a:srgbClr val="FBE97D"/>
    <a:srgbClr val="F77588"/>
    <a:srgbClr val="C46627"/>
    <a:srgbClr val="F4B9A4"/>
    <a:srgbClr val="669900"/>
    <a:srgbClr val="7D7D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15" autoAdjust="0"/>
    <p:restoredTop sz="94660"/>
  </p:normalViewPr>
  <p:slideViewPr>
    <p:cSldViewPr snapToGrid="0">
      <p:cViewPr varScale="1">
        <p:scale>
          <a:sx n="112" d="100"/>
          <a:sy n="112" d="100"/>
        </p:scale>
        <p:origin x="202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7976"/>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7976"/>
          </a:xfrm>
          <a:prstGeom prst="rect">
            <a:avLst/>
          </a:prstGeom>
        </p:spPr>
        <p:txBody>
          <a:bodyPr vert="horz" lIns="91440" tIns="45720" rIns="91440" bIns="45720" rtlCol="0"/>
          <a:lstStyle>
            <a:lvl1pPr algn="r">
              <a:defRPr sz="1200"/>
            </a:lvl1pPr>
          </a:lstStyle>
          <a:p>
            <a:fld id="{F69D8339-4C8B-4BE1-A0E4-1EDD43411295}" type="datetimeFigureOut">
              <a:rPr lang="ru-RU" smtClean="0"/>
              <a:t>29.05.2026</a:t>
            </a:fld>
            <a:endParaRPr lang="ru-RU"/>
          </a:p>
        </p:txBody>
      </p:sp>
      <p:sp>
        <p:nvSpPr>
          <p:cNvPr id="4" name="Образ слайда 3"/>
          <p:cNvSpPr>
            <a:spLocks noGrp="1" noRot="1" noChangeAspect="1"/>
          </p:cNvSpPr>
          <p:nvPr>
            <p:ph type="sldImg" idx="2"/>
          </p:nvPr>
        </p:nvSpPr>
        <p:spPr>
          <a:xfrm>
            <a:off x="1165225" y="1239838"/>
            <a:ext cx="4467225" cy="3351212"/>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76431"/>
            <a:ext cx="5438140" cy="3907988"/>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27076"/>
            <a:ext cx="2945659" cy="497975"/>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27076"/>
            <a:ext cx="2945659" cy="497975"/>
          </a:xfrm>
          <a:prstGeom prst="rect">
            <a:avLst/>
          </a:prstGeom>
        </p:spPr>
        <p:txBody>
          <a:bodyPr vert="horz" lIns="91440" tIns="45720" rIns="91440" bIns="45720" rtlCol="0" anchor="b"/>
          <a:lstStyle>
            <a:lvl1pPr algn="r">
              <a:defRPr sz="1200"/>
            </a:lvl1pPr>
          </a:lstStyle>
          <a:p>
            <a:fld id="{1D93331D-7C21-4B88-8FF2-BA4427CE1D07}" type="slidenum">
              <a:rPr lang="ru-RU" smtClean="0"/>
              <a:t>‹#›</a:t>
            </a:fld>
            <a:endParaRPr lang="ru-RU"/>
          </a:p>
        </p:txBody>
      </p:sp>
    </p:spTree>
    <p:extLst>
      <p:ext uri="{BB962C8B-B14F-4D97-AF65-F5344CB8AC3E}">
        <p14:creationId xmlns:p14="http://schemas.microsoft.com/office/powerpoint/2010/main" val="20674956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1B70559-0E80-413A-B00B-B373D6B0840E}" type="slidenum">
              <a:rPr lang="ru-RU" smtClean="0"/>
              <a:t>1</a:t>
            </a:fld>
            <a:endParaRPr lang="ru-RU"/>
          </a:p>
        </p:txBody>
      </p:sp>
    </p:spTree>
    <p:extLst>
      <p:ext uri="{BB962C8B-B14F-4D97-AF65-F5344CB8AC3E}">
        <p14:creationId xmlns:p14="http://schemas.microsoft.com/office/powerpoint/2010/main" val="4153385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1B70559-0E80-413A-B00B-B373D6B0840E}" type="slidenum">
              <a:rPr lang="ru-RU" smtClean="0"/>
              <a:t>2</a:t>
            </a:fld>
            <a:endParaRPr lang="ru-RU"/>
          </a:p>
        </p:txBody>
      </p:sp>
    </p:spTree>
    <p:extLst>
      <p:ext uri="{BB962C8B-B14F-4D97-AF65-F5344CB8AC3E}">
        <p14:creationId xmlns:p14="http://schemas.microsoft.com/office/powerpoint/2010/main" val="1142825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5/29/2026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69003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5/29/2026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880294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5/29/2026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925332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AE3D5989-14C6-404C-8A65-40B5B34DAE63}" type="datetimeFigureOut">
              <a:rPr lang="en-US" smtClean="0"/>
              <a:t>5/29/2026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06344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AE3D5989-14C6-404C-8A65-40B5B34DAE63}" type="datetimeFigureOut">
              <a:rPr lang="en-US" smtClean="0"/>
              <a:t>5/29/2026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749216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AE3D5989-14C6-404C-8A65-40B5B34DAE63}" type="datetimeFigureOut">
              <a:rPr lang="en-US" smtClean="0"/>
              <a:t>5/29/2026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1570667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29842" y="2505075"/>
            <a:ext cx="3868340"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4629150" y="2505075"/>
            <a:ext cx="3887391"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AE3D5989-14C6-404C-8A65-40B5B34DAE63}" type="datetimeFigureOut">
              <a:rPr lang="en-US" smtClean="0"/>
              <a:t>5/29/2026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590155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AE3D5989-14C6-404C-8A65-40B5B34DAE63}" type="datetimeFigureOut">
              <a:rPr lang="en-US" smtClean="0"/>
              <a:t>5/29/2026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7634290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3D5989-14C6-404C-8A65-40B5B34DAE63}" type="datetimeFigureOut">
              <a:rPr lang="en-US" smtClean="0"/>
              <a:t>5/29/2026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191823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5/29/2026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2319997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AE3D5989-14C6-404C-8A65-40B5B34DAE63}" type="datetimeFigureOut">
              <a:rPr lang="en-US" smtClean="0"/>
              <a:t>5/29/2026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DA2F48-50C3-457A-8AE0-18D3E6A1B6D3}" type="slidenum">
              <a:rPr lang="en-US" smtClean="0"/>
              <a:t>‹#›</a:t>
            </a:fld>
            <a:endParaRPr lang="en-US"/>
          </a:p>
        </p:txBody>
      </p:sp>
    </p:spTree>
    <p:extLst>
      <p:ext uri="{BB962C8B-B14F-4D97-AF65-F5344CB8AC3E}">
        <p14:creationId xmlns:p14="http://schemas.microsoft.com/office/powerpoint/2010/main" val="3941163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3D5989-14C6-404C-8A65-40B5B34DAE63}" type="datetimeFigureOut">
              <a:rPr lang="en-US" smtClean="0"/>
              <a:t>5/29/2026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DA2F48-50C3-457A-8AE0-18D3E6A1B6D3}" type="slidenum">
              <a:rPr lang="en-US" smtClean="0"/>
              <a:t>‹#›</a:t>
            </a:fld>
            <a:endParaRPr lang="en-US"/>
          </a:p>
        </p:txBody>
      </p:sp>
    </p:spTree>
    <p:extLst>
      <p:ext uri="{BB962C8B-B14F-4D97-AF65-F5344CB8AC3E}">
        <p14:creationId xmlns:p14="http://schemas.microsoft.com/office/powerpoint/2010/main" val="40536965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free-powerpoint-templates-design.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leasingstat.ru/lizing-oborudovaniya-2/" TargetMode="External"/><Relationship Id="rId4" Type="http://schemas.openxmlformats.org/officeDocument/2006/relationships/hyperlink" Target="https://en.napinfo.r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TextBox 147">
            <a:hlinkClick r:id="rId3"/>
            <a:extLst>
              <a:ext uri="{FF2B5EF4-FFF2-40B4-BE49-F238E27FC236}">
                <a16:creationId xmlns:a16="http://schemas.microsoft.com/office/drawing/2014/main" id="{367F19FD-A728-244F-A721-C32F573A2B6C}"/>
              </a:ext>
            </a:extLst>
          </p:cNvPr>
          <p:cNvSpPr txBox="1"/>
          <p:nvPr/>
        </p:nvSpPr>
        <p:spPr>
          <a:xfrm>
            <a:off x="4206240" y="6565124"/>
            <a:ext cx="4400590" cy="230832"/>
          </a:xfrm>
          <a:prstGeom prst="rect">
            <a:avLst/>
          </a:prstGeom>
          <a:solidFill>
            <a:schemeClr val="bg1"/>
          </a:solidFill>
        </p:spPr>
        <p:txBody>
          <a:bodyPr wrap="square" rtlCol="0">
            <a:spAutoFit/>
          </a:bodyPr>
          <a:lstStyle/>
          <a:p>
            <a:pPr algn="r"/>
            <a:r>
              <a:rPr lang="en-US" sz="900" i="1" dirty="0">
                <a:latin typeface="+mj-lt"/>
                <a:cs typeface="Arial" panose="020B0604020202020204" pitchFamily="34" charset="0"/>
              </a:rPr>
              <a:t>Source</a:t>
            </a:r>
            <a:r>
              <a:rPr lang="ru-RU" sz="900" i="1" dirty="0">
                <a:latin typeface="+mj-lt"/>
                <a:cs typeface="Arial" panose="020B0604020202020204" pitchFamily="34" charset="0"/>
              </a:rPr>
              <a:t>: </a:t>
            </a:r>
            <a:r>
              <a:rPr lang="en-US" sz="900" i="1" dirty="0" err="1">
                <a:latin typeface="+mj-lt"/>
                <a:cs typeface="Arial" panose="020B0604020202020204" pitchFamily="34" charset="0"/>
              </a:rPr>
              <a:t>NAPI</a:t>
            </a:r>
            <a:r>
              <a:rPr lang="ru-RU" sz="900" i="1" dirty="0">
                <a:latin typeface="+mj-lt"/>
                <a:cs typeface="Arial" panose="020B0604020202020204" pitchFamily="34" charset="0"/>
              </a:rPr>
              <a:t> (</a:t>
            </a:r>
            <a:r>
              <a:rPr lang="en-US" sz="900" i="1" dirty="0">
                <a:latin typeface="+mj-lt"/>
                <a:cs typeface="Arial" panose="020B0604020202020204" pitchFamily="34" charset="0"/>
              </a:rPr>
              <a:t>National Industrial Information Agency</a:t>
            </a:r>
            <a:r>
              <a:rPr lang="ru-RU" sz="900" i="1" dirty="0">
                <a:latin typeface="+mj-lt"/>
                <a:cs typeface="Arial" panose="020B0604020202020204" pitchFamily="34" charset="0"/>
              </a:rPr>
              <a:t>)</a:t>
            </a:r>
          </a:p>
        </p:txBody>
      </p:sp>
      <p:sp>
        <p:nvSpPr>
          <p:cNvPr id="106" name="Прямоугольник 105">
            <a:extLst>
              <a:ext uri="{FF2B5EF4-FFF2-40B4-BE49-F238E27FC236}">
                <a16:creationId xmlns:a16="http://schemas.microsoft.com/office/drawing/2014/main" id="{6DB82CF0-03FF-4A77-8B47-007315A3F7B4}"/>
              </a:ext>
            </a:extLst>
          </p:cNvPr>
          <p:cNvSpPr/>
          <p:nvPr/>
        </p:nvSpPr>
        <p:spPr>
          <a:xfrm>
            <a:off x="1528613" y="742950"/>
            <a:ext cx="7547629" cy="2308324"/>
          </a:xfrm>
          <a:prstGeom prst="rect">
            <a:avLst/>
          </a:prstGeom>
        </p:spPr>
        <p:txBody>
          <a:bodyPr wrap="square">
            <a:spAutoFit/>
          </a:bodyPr>
          <a:lstStyle/>
          <a:p>
            <a:pPr algn="just"/>
            <a:r>
              <a:rPr lang="en-US" sz="1200" dirty="0">
                <a:latin typeface="+mj-lt"/>
              </a:rPr>
              <a:t>According to the marketing agency</a:t>
            </a:r>
            <a:r>
              <a:rPr lang="ru-RU" sz="1200" dirty="0">
                <a:latin typeface="+mj-lt"/>
                <a:hlinkClick r:id="rId4"/>
              </a:rPr>
              <a:t> </a:t>
            </a:r>
            <a:r>
              <a:rPr lang="en-US" sz="1200" dirty="0" err="1">
                <a:latin typeface="+mj-lt"/>
                <a:hlinkClick r:id="rId4"/>
              </a:rPr>
              <a:t>NAPI</a:t>
            </a:r>
            <a:r>
              <a:rPr lang="en-US" sz="1200" dirty="0">
                <a:latin typeface="+mj-lt"/>
              </a:rPr>
              <a:t>, 42.7 thousand units of equipment were issued for financial leasing in January-April 2026, which was a 22.8% rise on the previous year (34.8 thousand units). However, the 2024 figures (52.9 thousand units) were not reached, with the results of the first four months of the current year down 19.4%.</a:t>
            </a:r>
          </a:p>
          <a:p>
            <a:pPr algn="just"/>
            <a:endParaRPr lang="en-US" sz="1200" dirty="0">
              <a:latin typeface="+mj-lt"/>
            </a:endParaRPr>
          </a:p>
          <a:p>
            <a:pPr algn="just"/>
            <a:r>
              <a:rPr lang="en-US" sz="1200" dirty="0">
                <a:latin typeface="+mj-lt"/>
              </a:rPr>
              <a:t>The most positive </a:t>
            </a:r>
            <a:r>
              <a:rPr lang="en-US" sz="1200" dirty="0">
                <a:latin typeface="+mj-lt"/>
                <a:hlinkClick r:id="rId5"/>
              </a:rPr>
              <a:t>leasing</a:t>
            </a:r>
            <a:r>
              <a:rPr lang="en-US" sz="1200" dirty="0">
                <a:latin typeface="+mj-lt"/>
              </a:rPr>
              <a:t> dynamics over the first four months of 2026 was showed by segments of food industry equipment, including refrigeration and restaurant equipment (378.9%), as well as telecommunications equipment, office equipment, and computers (141.5%). Leasing of power engineering equipment (+96.0%), medical and pharmaceutical equipment (+86.3%), pumping equipment (+36.4%), and agricultural equipment (33.2%) also increased. Leasing of oil and gas production and processing equipment (-60.8%) and industrial equipment (-44.8%) decreased.</a:t>
            </a:r>
          </a:p>
          <a:p>
            <a:pPr algn="just"/>
            <a:endParaRPr lang="ru-RU" sz="1200" dirty="0">
              <a:latin typeface="+mj-lt"/>
            </a:endParaRPr>
          </a:p>
          <a:p>
            <a:pPr algn="just"/>
            <a:r>
              <a:rPr lang="en-US" sz="1200" dirty="0">
                <a:latin typeface="+mj-lt"/>
              </a:rPr>
              <a:t>However, in January-April 2025, leasing growth took place in segments of oil and gas production and processing equipment, agricultural equipment, and medical and pharmaceutical equipment.</a:t>
            </a:r>
          </a:p>
        </p:txBody>
      </p:sp>
      <p:sp>
        <p:nvSpPr>
          <p:cNvPr id="21" name="TextBox 20"/>
          <p:cNvSpPr txBox="1"/>
          <p:nvPr/>
        </p:nvSpPr>
        <p:spPr>
          <a:xfrm>
            <a:off x="1427080" y="236147"/>
            <a:ext cx="7547629" cy="338554"/>
          </a:xfrm>
          <a:prstGeom prst="rect">
            <a:avLst/>
          </a:prstGeom>
          <a:noFill/>
        </p:spPr>
        <p:txBody>
          <a:bodyPr wrap="square" rtlCol="0">
            <a:spAutoFit/>
          </a:bodyPr>
          <a:lstStyle/>
          <a:p>
            <a:pPr algn="r"/>
            <a:r>
              <a:rPr lang="en-US" sz="1600" b="1" dirty="0">
                <a:solidFill>
                  <a:srgbClr val="FF0000"/>
                </a:solidFill>
                <a:latin typeface="+mj-lt"/>
              </a:rPr>
              <a:t>Equipment leasing increased by more than 20% over the first four months of 2026</a:t>
            </a:r>
            <a:endParaRPr lang="ru-RU" sz="1600" b="1" dirty="0">
              <a:solidFill>
                <a:srgbClr val="FF0000"/>
              </a:solidFill>
              <a:latin typeface="+mj-lt"/>
              <a:cs typeface="Arial" panose="020B0604020202020204" pitchFamily="34" charset="0"/>
            </a:endParaRPr>
          </a:p>
        </p:txBody>
      </p:sp>
    </p:spTree>
    <p:extLst>
      <p:ext uri="{BB962C8B-B14F-4D97-AF65-F5344CB8AC3E}">
        <p14:creationId xmlns:p14="http://schemas.microsoft.com/office/powerpoint/2010/main" val="3591305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10752F17-5A52-4C9F-A258-5077ED31D2D2}"/>
              </a:ext>
            </a:extLst>
          </p:cNvPr>
          <p:cNvPicPr>
            <a:picLocks noChangeAspect="1"/>
          </p:cNvPicPr>
          <p:nvPr/>
        </p:nvPicPr>
        <p:blipFill>
          <a:blip r:embed="rId3"/>
          <a:stretch>
            <a:fillRect/>
          </a:stretch>
        </p:blipFill>
        <p:spPr>
          <a:xfrm>
            <a:off x="2051213" y="662032"/>
            <a:ext cx="6562725" cy="6115050"/>
          </a:xfrm>
          <a:prstGeom prst="rect">
            <a:avLst/>
          </a:prstGeom>
        </p:spPr>
      </p:pic>
    </p:spTree>
    <p:extLst>
      <p:ext uri="{BB962C8B-B14F-4D97-AF65-F5344CB8AC3E}">
        <p14:creationId xmlns:p14="http://schemas.microsoft.com/office/powerpoint/2010/main" val="3463199305"/>
      </p:ext>
    </p:extLst>
  </p:cSld>
  <p:clrMapOvr>
    <a:masterClrMapping/>
  </p:clrMapOvr>
</p:sld>
</file>

<file path=ppt/theme/theme1.xml><?xml version="1.0" encoding="utf-8"?>
<a:theme xmlns:a="http://schemas.openxmlformats.org/drawingml/2006/main" name="Тема Offic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2911</TotalTime>
  <Words>213</Words>
  <Application>Microsoft Office PowerPoint</Application>
  <PresentationFormat>Экран (4:3)</PresentationFormat>
  <Paragraphs>9</Paragraphs>
  <Slides>2</Slides>
  <Notes>2</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vt:i4>
      </vt:variant>
    </vt:vector>
  </HeadingPairs>
  <TitlesOfParts>
    <vt:vector size="6" baseType="lpstr">
      <vt:lpstr>Arial</vt:lpstr>
      <vt:lpstr>Calibri</vt:lpstr>
      <vt:lpstr>Calibri Light</vt:lpstr>
      <vt:lpstr>Тема Office</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Болушева Ольга Александровна</dc:creator>
  <cp:lastModifiedBy>Болушева Ольга Александровна</cp:lastModifiedBy>
  <cp:revision>364</cp:revision>
  <cp:lastPrinted>2025-07-03T06:37:59Z</cp:lastPrinted>
  <dcterms:created xsi:type="dcterms:W3CDTF">2022-08-09T13:01:09Z</dcterms:created>
  <dcterms:modified xsi:type="dcterms:W3CDTF">2026-05-29T10:23:29Z</dcterms:modified>
</cp:coreProperties>
</file>