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C6E1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65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1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napinfo.ru/services/rynok-korporativnyh-avtomobilej/rynok-korporativnyh-avtomobilej-2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807834" y="6574149"/>
            <a:ext cx="3987191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800" i="1" dirty="0" err="1">
                <a:latin typeface="Arial" panose="020B0604020202020204" pitchFamily="34" charset="0"/>
                <a:cs typeface="Arial" panose="020B0604020202020204" pitchFamily="34" charset="0"/>
              </a:rPr>
              <a:t>NAPI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National Industrial Information Agency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67929DD-4D32-4F5B-BAAD-99677942E4B7}"/>
              </a:ext>
            </a:extLst>
          </p:cNvPr>
          <p:cNvSpPr txBox="1"/>
          <p:nvPr/>
        </p:nvSpPr>
        <p:spPr>
          <a:xfrm>
            <a:off x="1305157" y="681839"/>
            <a:ext cx="758952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+mj-lt"/>
              </a:rPr>
              <a:t>According to the marketing agency</a:t>
            </a:r>
            <a:r>
              <a:rPr lang="ru-RU" sz="1200" dirty="0">
                <a:latin typeface="+mj-lt"/>
                <a:hlinkClick r:id="rId3"/>
              </a:rPr>
              <a:t> </a:t>
            </a:r>
            <a:r>
              <a:rPr lang="en-US" sz="1200" dirty="0" err="1">
                <a:latin typeface="+mj-lt"/>
                <a:hlinkClick r:id="rId3"/>
              </a:rPr>
              <a:t>NAPI</a:t>
            </a:r>
            <a:r>
              <a:rPr lang="en-US" sz="1200" dirty="0">
                <a:latin typeface="+mj-lt"/>
              </a:rPr>
              <a:t>, 91.1 thousand corporate cars were sold in January-April 2026, which was a 6.7% decline on the similar period of 2025. </a:t>
            </a:r>
          </a:p>
          <a:p>
            <a:endParaRPr lang="en-US" sz="1200" dirty="0">
              <a:latin typeface="+mj-lt"/>
            </a:endParaRPr>
          </a:p>
          <a:p>
            <a:r>
              <a:rPr lang="en-US" sz="1200" dirty="0">
                <a:latin typeface="+mj-lt"/>
              </a:rPr>
              <a:t>New car sales decreased by 14.2% year-on-year to 52.0 thousand units. Of TOP-10 models most in demand among corporate clients, sales of LADA </a:t>
            </a:r>
            <a:r>
              <a:rPr lang="en-US" sz="1200" dirty="0" err="1">
                <a:latin typeface="+mj-lt"/>
              </a:rPr>
              <a:t>GRANTA</a:t>
            </a:r>
            <a:r>
              <a:rPr lang="en-US" sz="1200" dirty="0">
                <a:latin typeface="+mj-lt"/>
              </a:rPr>
              <a:t>, LADA </a:t>
            </a:r>
            <a:r>
              <a:rPr lang="en-US" sz="1200" dirty="0" err="1">
                <a:latin typeface="+mj-lt"/>
              </a:rPr>
              <a:t>LARGUS</a:t>
            </a:r>
            <a:r>
              <a:rPr lang="en-US" sz="1200" dirty="0">
                <a:latin typeface="+mj-lt"/>
              </a:rPr>
              <a:t>, LADA </a:t>
            </a:r>
            <a:r>
              <a:rPr lang="en-US" sz="1200" dirty="0" err="1">
                <a:latin typeface="+mj-lt"/>
              </a:rPr>
              <a:t>NIVA</a:t>
            </a:r>
            <a:r>
              <a:rPr lang="en-US" sz="1200" dirty="0">
                <a:latin typeface="+mj-lt"/>
              </a:rPr>
              <a:t> TRAVEL, and LADA </a:t>
            </a:r>
            <a:r>
              <a:rPr lang="en-US" sz="1200" dirty="0" err="1">
                <a:latin typeface="+mj-lt"/>
              </a:rPr>
              <a:t>NIVA</a:t>
            </a:r>
            <a:r>
              <a:rPr lang="en-US" sz="1200" dirty="0">
                <a:latin typeface="+mj-lt"/>
              </a:rPr>
              <a:t> LEGEND decreased by more than 20%. </a:t>
            </a:r>
            <a:r>
              <a:rPr lang="en-US" sz="1200" dirty="0" err="1">
                <a:latin typeface="+mj-lt"/>
              </a:rPr>
              <a:t>BELGEE</a:t>
            </a:r>
            <a:r>
              <a:rPr lang="en-US" sz="1200" dirty="0">
                <a:latin typeface="+mj-lt"/>
              </a:rPr>
              <a:t> </a:t>
            </a:r>
            <a:r>
              <a:rPr lang="en-US" sz="1200" dirty="0" err="1">
                <a:latin typeface="+mj-lt"/>
              </a:rPr>
              <a:t>X50</a:t>
            </a:r>
            <a:r>
              <a:rPr lang="en-US" sz="1200" dirty="0">
                <a:latin typeface="+mj-lt"/>
              </a:rPr>
              <a:t> (31.2%) and </a:t>
            </a:r>
            <a:r>
              <a:rPr lang="en-US" sz="1200" dirty="0" err="1">
                <a:latin typeface="+mj-lt"/>
              </a:rPr>
              <a:t>FAW</a:t>
            </a:r>
            <a:r>
              <a:rPr lang="en-US" sz="1200" dirty="0">
                <a:latin typeface="+mj-lt"/>
              </a:rPr>
              <a:t> </a:t>
            </a:r>
            <a:r>
              <a:rPr lang="en-US" sz="1200" dirty="0" err="1">
                <a:latin typeface="+mj-lt"/>
              </a:rPr>
              <a:t>BESTUNE</a:t>
            </a:r>
            <a:r>
              <a:rPr lang="en-US" sz="1200" dirty="0">
                <a:latin typeface="+mj-lt"/>
              </a:rPr>
              <a:t> </a:t>
            </a:r>
            <a:r>
              <a:rPr lang="en-US" sz="1200" dirty="0" err="1">
                <a:latin typeface="+mj-lt"/>
              </a:rPr>
              <a:t>T77</a:t>
            </a:r>
            <a:r>
              <a:rPr lang="en-US" sz="1200" dirty="0">
                <a:latin typeface="+mj-lt"/>
              </a:rPr>
              <a:t> (1980.0%) showed sales growth. The share of TOP-10 models reached 44.8%.</a:t>
            </a:r>
            <a:endParaRPr lang="ru-RU" sz="1200" dirty="0">
              <a:latin typeface="+mj-lt"/>
            </a:endParaRPr>
          </a:p>
          <a:p>
            <a:endParaRPr lang="en-US" sz="1200" dirty="0">
              <a:latin typeface="+mj-lt"/>
            </a:endParaRPr>
          </a:p>
          <a:p>
            <a:r>
              <a:rPr lang="en-US" sz="1200" dirty="0">
                <a:latin typeface="+mj-lt"/>
                <a:hlinkClick r:id="rId4"/>
              </a:rPr>
              <a:t>Corporate sales</a:t>
            </a:r>
            <a:r>
              <a:rPr lang="en-US" sz="1200" dirty="0">
                <a:latin typeface="+mj-lt"/>
              </a:rPr>
              <a:t> of used cars totaled 39.1 thousand units over the first four months of 2026, up 5.4% year-on-year. </a:t>
            </a:r>
            <a:r>
              <a:rPr lang="en-US" sz="1200" dirty="0" err="1">
                <a:latin typeface="+mj-lt"/>
              </a:rPr>
              <a:t>HAVAL</a:t>
            </a:r>
            <a:r>
              <a:rPr lang="en-US" sz="1200" dirty="0">
                <a:latin typeface="+mj-lt"/>
              </a:rPr>
              <a:t> </a:t>
            </a:r>
            <a:r>
              <a:rPr lang="en-US" sz="1200" dirty="0" err="1">
                <a:latin typeface="+mj-lt"/>
              </a:rPr>
              <a:t>JOLION</a:t>
            </a:r>
            <a:r>
              <a:rPr lang="en-US" sz="1200" dirty="0">
                <a:latin typeface="+mj-lt"/>
              </a:rPr>
              <a:t> (227.8%) saw the most significant sales growth. LADA </a:t>
            </a:r>
            <a:r>
              <a:rPr lang="en-US" sz="1200" dirty="0" err="1">
                <a:latin typeface="+mj-lt"/>
              </a:rPr>
              <a:t>GRANTA</a:t>
            </a:r>
            <a:r>
              <a:rPr lang="en-US" sz="1200" dirty="0">
                <a:latin typeface="+mj-lt"/>
              </a:rPr>
              <a:t> and LADA </a:t>
            </a:r>
            <a:r>
              <a:rPr lang="en-US" sz="1200" dirty="0" err="1">
                <a:latin typeface="+mj-lt"/>
              </a:rPr>
              <a:t>NIVA</a:t>
            </a:r>
            <a:r>
              <a:rPr lang="en-US" sz="1200" dirty="0">
                <a:latin typeface="+mj-lt"/>
              </a:rPr>
              <a:t> TRAVEL sales increased by more than 30%, while sales of LADA </a:t>
            </a:r>
            <a:r>
              <a:rPr lang="en-US" sz="1200" dirty="0" err="1">
                <a:latin typeface="+mj-lt"/>
              </a:rPr>
              <a:t>VESTA</a:t>
            </a:r>
            <a:r>
              <a:rPr lang="en-US" sz="1200" dirty="0">
                <a:latin typeface="+mj-lt"/>
              </a:rPr>
              <a:t> and VOLKSWAGEN POLO grew by more than 20%. Meanwhile, sales of TOYOTA CAMRY (-10.0%), RENAULT LOGAN (-10.7%), and LADA </a:t>
            </a:r>
            <a:r>
              <a:rPr lang="en-US" sz="1200" dirty="0" err="1">
                <a:latin typeface="+mj-lt"/>
              </a:rPr>
              <a:t>NIVA</a:t>
            </a:r>
            <a:r>
              <a:rPr lang="en-US" sz="1200" dirty="0">
                <a:latin typeface="+mj-lt"/>
              </a:rPr>
              <a:t> LEGEND (-9.6%) fell. TOP-10 used car brands accounted for 27.5% of all used corporate car sales.</a:t>
            </a:r>
          </a:p>
          <a:p>
            <a:endParaRPr lang="en-US" sz="1200" dirty="0">
              <a:latin typeface="+mj-lt"/>
              <a:hlinkClick r:id="rId4"/>
            </a:endParaRPr>
          </a:p>
          <a:p>
            <a:r>
              <a:rPr lang="en-US" sz="1200" dirty="0">
                <a:latin typeface="+mj-lt"/>
              </a:rPr>
              <a:t>It should be noted that new car sales to corporate clients have shown positive month-on-month trends since the beginning of 2026. Used car sales have been growing less steadily, with a decline taking place in March. In April 2026, new car sales decreased by 21.0% on the similar period last year, while used car sales grew by 3.6%.</a:t>
            </a:r>
          </a:p>
          <a:p>
            <a:endParaRPr lang="ru-RU" sz="1200" dirty="0">
              <a:latin typeface="+mj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7321C66-80D2-4C0F-B7B5-4085284055AC}"/>
              </a:ext>
            </a:extLst>
          </p:cNvPr>
          <p:cNvSpPr txBox="1"/>
          <p:nvPr/>
        </p:nvSpPr>
        <p:spPr>
          <a:xfrm>
            <a:off x="1448136" y="266038"/>
            <a:ext cx="75671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solidFill>
                  <a:srgbClr val="FF0000"/>
                </a:solidFill>
                <a:latin typeface="+mj-lt"/>
              </a:rPr>
              <a:t>Sales of which corporate car models increased by a third</a:t>
            </a:r>
            <a:endParaRPr lang="ru-RU" sz="16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38512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C5DEEF3-182D-4C61-801B-84CD28510A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7139" y="946402"/>
            <a:ext cx="6877050" cy="5819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1778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211</TotalTime>
  <Words>281</Words>
  <Application>Microsoft Office PowerPoint</Application>
  <PresentationFormat>Экран (4:3)</PresentationFormat>
  <Paragraphs>9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59</cp:revision>
  <dcterms:created xsi:type="dcterms:W3CDTF">2022-08-09T13:01:09Z</dcterms:created>
  <dcterms:modified xsi:type="dcterms:W3CDTF">2026-05-18T10:48:59Z</dcterms:modified>
</cp:coreProperties>
</file>