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2" r:id="rId2"/>
    <p:sldId id="263" r:id="rId3"/>
  </p:sldIdLst>
  <p:sldSz cx="9144000" cy="6858000" type="screen4x3"/>
  <p:notesSz cx="6797675" cy="992505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45A5A"/>
    <a:srgbClr val="FF6565"/>
    <a:srgbClr val="C55A11"/>
    <a:srgbClr val="F8CBAD"/>
    <a:srgbClr val="62983E"/>
    <a:srgbClr val="C0DDAD"/>
    <a:srgbClr val="B2D69A"/>
    <a:srgbClr val="91C46E"/>
    <a:srgbClr val="73B149"/>
    <a:srgbClr val="517E3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00A15C55-8517-42AA-B614-E9B94910E393}" styleName="Средний стиль 2 —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3296810-A885-4BE3-A3E7-6D5BEEA58F35}" styleName="Средний стиль 2 —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8B1032C-EA38-4F05-BA0D-38AFFFC7BED3}" styleName="Светлый стиль 3 — акцент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69CF1AB2-1976-4502-BF36-3FF5EA218861}" styleName="Средний стиль 4 —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8A107856-5554-42FB-B03E-39F5DBC370BA}" styleName="Средний стиль 4 —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16D9F66E-5EB9-4882-86FB-DCBF35E3C3E4}" styleName="Средний стиль 4 — акцент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C4B1156A-380E-4F78-BDF5-A606A8083BF9}" styleName="Средний стиль 4 — акцент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375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198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5/19/2026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90032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5/19/2026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02944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5/19/2026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53321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5/19/2026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63445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5/19/2026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92166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5/19/2026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06675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5/19/2026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01550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5/19/2026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34290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5/19/2026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18237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5/19/2026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99973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5/19/2026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11632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3D5989-14C6-404C-8A65-40B5B34DAE63}" type="datetimeFigureOut">
              <a:rPr lang="en-US" smtClean="0"/>
              <a:t>5/19/2026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36965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napinfo.ru/" TargetMode="External"/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Relationship Id="rId5" Type="http://schemas.openxmlformats.org/officeDocument/2006/relationships/hyperlink" Target="https://en.napinfo.ru/services/automotive-statistics/automotive-statistics/" TargetMode="External"/><Relationship Id="rId4" Type="http://schemas.openxmlformats.org/officeDocument/2006/relationships/hyperlink" Target="https://en.napinfo.ru/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8">
            <a:hlinkClick r:id="rId2"/>
            <a:extLst>
              <a:ext uri="{FF2B5EF4-FFF2-40B4-BE49-F238E27FC236}">
                <a16:creationId xmlns:a16="http://schemas.microsoft.com/office/drawing/2014/main" id="{CBCFBD78-F930-41BB-8450-6CCA5ADD029E}"/>
              </a:ext>
            </a:extLst>
          </p:cNvPr>
          <p:cNvSpPr txBox="1"/>
          <p:nvPr/>
        </p:nvSpPr>
        <p:spPr>
          <a:xfrm>
            <a:off x="4487444" y="6583044"/>
            <a:ext cx="3987191" cy="21544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defTabSz="685800">
              <a:defRPr/>
            </a:pPr>
            <a:r>
              <a:rPr lang="ru-RU" sz="800" i="1" dirty="0">
                <a:latin typeface="Arial" panose="020B0604020202020204" pitchFamily="34" charset="0"/>
                <a:cs typeface="Arial" panose="020B0604020202020204" pitchFamily="34" charset="0"/>
              </a:rPr>
              <a:t>Источник: НАПИ / Национальное Агентство Промышленной Информации</a:t>
            </a:r>
            <a:endParaRPr lang="ko-KR" altLang="en-US" sz="800" i="1" dirty="0">
              <a:latin typeface="Arial" panose="020B0604020202020204" pitchFamily="34" charset="0"/>
              <a:ea typeface="맑은 고딕" panose="020B0503020000020004" pitchFamily="34" charset="-127"/>
              <a:cs typeface="Arial" panose="020B0604020202020204" pitchFamily="34" charset="0"/>
            </a:endParaRPr>
          </a:p>
        </p:txBody>
      </p:sp>
      <p:sp>
        <p:nvSpPr>
          <p:cNvPr id="11" name="TextBox 8">
            <a:hlinkClick r:id="rId2"/>
            <a:extLst>
              <a:ext uri="{FF2B5EF4-FFF2-40B4-BE49-F238E27FC236}">
                <a16:creationId xmlns:a16="http://schemas.microsoft.com/office/drawing/2014/main" id="{CBCFBD78-F930-41BB-8450-6CCA5ADD029E}"/>
              </a:ext>
            </a:extLst>
          </p:cNvPr>
          <p:cNvSpPr txBox="1"/>
          <p:nvPr/>
        </p:nvSpPr>
        <p:spPr>
          <a:xfrm>
            <a:off x="4228951" y="6573217"/>
            <a:ext cx="4504176" cy="2308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defTabSz="685800">
              <a:defRPr/>
            </a:pPr>
            <a:r>
              <a:rPr lang="en-US" sz="900" i="1" dirty="0">
                <a:latin typeface="Arial" panose="020B0604020202020204" pitchFamily="34" charset="0"/>
                <a:cs typeface="Arial" panose="020B0604020202020204" pitchFamily="34" charset="0"/>
              </a:rPr>
              <a:t>Source</a:t>
            </a:r>
            <a:r>
              <a:rPr lang="ru-RU" sz="900" i="1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900" i="1" dirty="0" err="1">
                <a:latin typeface="Arial" panose="020B0604020202020204" pitchFamily="34" charset="0"/>
                <a:cs typeface="Arial" panose="020B0604020202020204" pitchFamily="34" charset="0"/>
              </a:rPr>
              <a:t>NAPI</a:t>
            </a:r>
            <a:r>
              <a:rPr lang="ru-RU" sz="900" i="1" dirty="0">
                <a:latin typeface="Arial" panose="020B0604020202020204" pitchFamily="34" charset="0"/>
                <a:cs typeface="Arial" panose="020B0604020202020204" pitchFamily="34" charset="0"/>
              </a:rPr>
              <a:t> / </a:t>
            </a:r>
            <a:r>
              <a:rPr lang="en-US" sz="900" i="1" dirty="0">
                <a:latin typeface="Arial" panose="020B0604020202020204" pitchFamily="34" charset="0"/>
                <a:cs typeface="Arial" panose="020B0604020202020204" pitchFamily="34" charset="0"/>
              </a:rPr>
              <a:t>National Industrial Information Agency</a:t>
            </a:r>
            <a:endParaRPr lang="ko-KR" altLang="en-US" sz="900" i="1" dirty="0">
              <a:latin typeface="Arial" panose="020B0604020202020204" pitchFamily="34" charset="0"/>
              <a:ea typeface="맑은 고딕" panose="020B0503020000020004" pitchFamily="34" charset="-127"/>
              <a:cs typeface="Arial" panose="020B060402020202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67929DD-4D32-4F5B-BAAD-99677942E4B7}"/>
              </a:ext>
            </a:extLst>
          </p:cNvPr>
          <p:cNvSpPr txBox="1"/>
          <p:nvPr/>
        </p:nvSpPr>
        <p:spPr>
          <a:xfrm>
            <a:off x="1359449" y="729256"/>
            <a:ext cx="7589521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+mj-lt"/>
              </a:rPr>
              <a:t>According to the marketing agency</a:t>
            </a:r>
            <a:r>
              <a:rPr lang="ru-RU" sz="1200" dirty="0">
                <a:latin typeface="+mj-lt"/>
                <a:hlinkClick r:id="rId3"/>
              </a:rPr>
              <a:t> </a:t>
            </a:r>
            <a:r>
              <a:rPr lang="en-US" sz="1200" dirty="0" err="1">
                <a:latin typeface="+mj-lt"/>
                <a:hlinkClick r:id="rId4"/>
              </a:rPr>
              <a:t>NAPI</a:t>
            </a:r>
            <a:r>
              <a:rPr lang="en-US" sz="1200" dirty="0">
                <a:latin typeface="+mj-lt"/>
              </a:rPr>
              <a:t>, 24.1 thousand semi-trailers were sold in January-April 2026, which was a 5.5% decline on the similar period of 2025.</a:t>
            </a:r>
            <a:endParaRPr lang="ru-RU" sz="1200" dirty="0">
              <a:latin typeface="+mj-lt"/>
            </a:endParaRPr>
          </a:p>
          <a:p>
            <a:endParaRPr lang="ru-RU" sz="1200" dirty="0">
              <a:latin typeface="+mj-lt"/>
            </a:endParaRPr>
          </a:p>
          <a:p>
            <a:r>
              <a:rPr lang="en-US" sz="1200" dirty="0">
                <a:latin typeface="+mj-lt"/>
              </a:rPr>
              <a:t>New semi-trailer sales decreased by 35.0% year-on-year, reaching 5.0 thousand units. Of TOP-5 most popular brands, almost half as many </a:t>
            </a:r>
            <a:r>
              <a:rPr lang="en-US" sz="1200" dirty="0" err="1">
                <a:latin typeface="+mj-lt"/>
              </a:rPr>
              <a:t>TONAR</a:t>
            </a:r>
            <a:r>
              <a:rPr lang="en-US" sz="1200" dirty="0">
                <a:latin typeface="+mj-lt"/>
              </a:rPr>
              <a:t> semi-trailers were sold. Sales of </a:t>
            </a:r>
            <a:r>
              <a:rPr lang="en-US" sz="1200" dirty="0" err="1">
                <a:latin typeface="+mj-lt"/>
              </a:rPr>
              <a:t>GRUNWALD</a:t>
            </a:r>
            <a:r>
              <a:rPr lang="en-US" sz="1200" dirty="0">
                <a:latin typeface="+mj-lt"/>
              </a:rPr>
              <a:t> (-28.7%) and </a:t>
            </a:r>
            <a:r>
              <a:rPr lang="en-US" sz="1200" dirty="0" err="1">
                <a:latin typeface="+mj-lt"/>
              </a:rPr>
              <a:t>CENTERTRANSTEKHMASH</a:t>
            </a:r>
            <a:r>
              <a:rPr lang="en-US" sz="1200" dirty="0">
                <a:latin typeface="+mj-lt"/>
              </a:rPr>
              <a:t> (-7.8%) also declined. UST (32.0%) and </a:t>
            </a:r>
            <a:r>
              <a:rPr lang="en-US" sz="1200" dirty="0" err="1">
                <a:latin typeface="+mj-lt"/>
              </a:rPr>
              <a:t>BONUM</a:t>
            </a:r>
            <a:r>
              <a:rPr lang="en-US" sz="1200" dirty="0">
                <a:latin typeface="+mj-lt"/>
              </a:rPr>
              <a:t> (16.8%) saw sales growth. Despite the decline in TOP-5 brands’ overall sales, their share reached 39.8%.</a:t>
            </a:r>
          </a:p>
          <a:p>
            <a:endParaRPr lang="ru-RU" sz="1200" dirty="0">
              <a:latin typeface="+mj-lt"/>
            </a:endParaRPr>
          </a:p>
          <a:p>
            <a:r>
              <a:rPr lang="en-US" sz="1200" dirty="0">
                <a:latin typeface="+mj-lt"/>
                <a:hlinkClick r:id="rId5"/>
              </a:rPr>
              <a:t>Used semi-trailer sales</a:t>
            </a:r>
            <a:r>
              <a:rPr lang="ru-RU" sz="1200" dirty="0">
                <a:latin typeface="+mj-lt"/>
                <a:hlinkClick r:id="rId5"/>
              </a:rPr>
              <a:t> </a:t>
            </a:r>
            <a:r>
              <a:rPr lang="en-US" sz="1200" dirty="0">
                <a:latin typeface="+mj-lt"/>
              </a:rPr>
              <a:t>totaled 19.1 thousand units over the first four months of 2026, up 7.5% year-on-year. KRONE and </a:t>
            </a:r>
            <a:r>
              <a:rPr lang="en-US" sz="1200" dirty="0" err="1">
                <a:latin typeface="+mj-lt"/>
              </a:rPr>
              <a:t>TONAR</a:t>
            </a:r>
            <a:r>
              <a:rPr lang="en-US" sz="1200" dirty="0">
                <a:latin typeface="+mj-lt"/>
              </a:rPr>
              <a:t> sales grew by more than 20%, while SCHMITZ sales - by almost 15%. It should be noted that SCHMITZ accounts for 20.5% of total sales. </a:t>
            </a:r>
            <a:r>
              <a:rPr lang="en-US" sz="1200" dirty="0" err="1">
                <a:latin typeface="+mj-lt"/>
              </a:rPr>
              <a:t>KOEGEL</a:t>
            </a:r>
            <a:r>
              <a:rPr lang="en-US" sz="1200" dirty="0">
                <a:latin typeface="+mj-lt"/>
              </a:rPr>
              <a:t> (-2.5%) and </a:t>
            </a:r>
            <a:r>
              <a:rPr lang="en-US" sz="1200" dirty="0" err="1">
                <a:latin typeface="+mj-lt"/>
              </a:rPr>
              <a:t>GRUNWALD</a:t>
            </a:r>
            <a:r>
              <a:rPr lang="en-US" sz="1200" dirty="0">
                <a:latin typeface="+mj-lt"/>
              </a:rPr>
              <a:t> (-9.3%) sales declined year-over-year. TOP-5 brands account for more than half of all used semi-trailer sales.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2F7D0BA-7DBC-44E6-A9E6-58B3037E3E1F}"/>
              </a:ext>
            </a:extLst>
          </p:cNvPr>
          <p:cNvSpPr txBox="1"/>
          <p:nvPr/>
        </p:nvSpPr>
        <p:spPr>
          <a:xfrm>
            <a:off x="1164429" y="216512"/>
            <a:ext cx="789010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600" b="1" dirty="0">
                <a:solidFill>
                  <a:srgbClr val="FF0000"/>
                </a:solidFill>
                <a:latin typeface="+mj-lt"/>
              </a:rPr>
              <a:t>Sales of which new and used semi-trailer</a:t>
            </a:r>
            <a:r>
              <a:rPr lang="ru-RU" sz="1600" b="1" dirty="0">
                <a:solidFill>
                  <a:srgbClr val="FF0000"/>
                </a:solidFill>
                <a:latin typeface="+mj-lt"/>
              </a:rPr>
              <a:t> </a:t>
            </a:r>
            <a:r>
              <a:rPr lang="en-US" sz="1600" b="1" dirty="0">
                <a:solidFill>
                  <a:srgbClr val="FF0000"/>
                </a:solidFill>
                <a:latin typeface="+mj-lt"/>
              </a:rPr>
              <a:t>brands have increased since the beginning of the year?</a:t>
            </a:r>
            <a:endParaRPr lang="ru-RU" sz="1600" b="1" dirty="0">
              <a:solidFill>
                <a:srgbClr val="FF000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0696118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8">
            <a:hlinkClick r:id="rId2"/>
            <a:extLst>
              <a:ext uri="{FF2B5EF4-FFF2-40B4-BE49-F238E27FC236}">
                <a16:creationId xmlns:a16="http://schemas.microsoft.com/office/drawing/2014/main" id="{CBCFBD78-F930-41BB-8450-6CCA5ADD029E}"/>
              </a:ext>
            </a:extLst>
          </p:cNvPr>
          <p:cNvSpPr txBox="1"/>
          <p:nvPr/>
        </p:nvSpPr>
        <p:spPr>
          <a:xfrm>
            <a:off x="4487444" y="6583044"/>
            <a:ext cx="3987191" cy="21544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defTabSz="685800">
              <a:defRPr/>
            </a:pPr>
            <a:r>
              <a:rPr lang="ru-RU" sz="800" i="1" dirty="0">
                <a:latin typeface="Arial" panose="020B0604020202020204" pitchFamily="34" charset="0"/>
                <a:cs typeface="Arial" panose="020B0604020202020204" pitchFamily="34" charset="0"/>
              </a:rPr>
              <a:t>Источник: НАПИ / Национальное Агентство Промышленной Информации</a:t>
            </a:r>
            <a:endParaRPr lang="ko-KR" altLang="en-US" sz="800" i="1" dirty="0">
              <a:latin typeface="Arial" panose="020B0604020202020204" pitchFamily="34" charset="0"/>
              <a:ea typeface="맑은 고딕" panose="020B0503020000020004" pitchFamily="34" charset="-127"/>
              <a:cs typeface="Arial" panose="020B0604020202020204" pitchFamily="34" charset="0"/>
            </a:endParaRPr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889204B3-C48C-4D1A-9ECC-E3317F0123E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01599" y="807263"/>
            <a:ext cx="7429500" cy="59912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912242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1774</TotalTime>
  <Words>219</Words>
  <Application>Microsoft Office PowerPoint</Application>
  <PresentationFormat>Экран (4:3)</PresentationFormat>
  <Paragraphs>9</Paragraphs>
  <Slides>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Тема Office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Болушева Ольга Александровна</dc:creator>
  <cp:lastModifiedBy>Болушева Ольга Александровна</cp:lastModifiedBy>
  <cp:revision>310</cp:revision>
  <cp:lastPrinted>2025-02-13T07:23:18Z</cp:lastPrinted>
  <dcterms:created xsi:type="dcterms:W3CDTF">2022-08-09T13:01:09Z</dcterms:created>
  <dcterms:modified xsi:type="dcterms:W3CDTF">2026-05-19T08:11:27Z</dcterms:modified>
</cp:coreProperties>
</file>