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CFAD"/>
    <a:srgbClr val="9295D4"/>
    <a:srgbClr val="D48CC5"/>
    <a:srgbClr val="F4B183"/>
    <a:srgbClr val="FFD966"/>
    <a:srgbClr val="A9D1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859" autoAdjust="0"/>
    <p:restoredTop sz="96400" autoAdjust="0"/>
  </p:normalViewPr>
  <p:slideViewPr>
    <p:cSldViewPr snapToGrid="0">
      <p:cViewPr varScale="1">
        <p:scale>
          <a:sx n="107" d="100"/>
          <a:sy n="107" d="100"/>
        </p:scale>
        <p:origin x="22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5/27/2026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5/27/2026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5/27/2026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5/27/2026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napinfo.ru/services/automotive-leasing/special-purpose-vehicle-leasing/" TargetMode="External"/><Relationship Id="rId2" Type="http://schemas.openxmlformats.org/officeDocument/2006/relationships/hyperlink" Target="https://en.napinfo.ru/"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5801" y="302034"/>
            <a:ext cx="7467454" cy="338554"/>
          </a:xfrm>
          <a:prstGeom prst="rect">
            <a:avLst/>
          </a:prstGeom>
          <a:noFill/>
        </p:spPr>
        <p:txBody>
          <a:bodyPr wrap="square" rtlCol="0">
            <a:spAutoFit/>
          </a:bodyPr>
          <a:lstStyle/>
          <a:p>
            <a:pPr algn="r"/>
            <a:r>
              <a:rPr lang="en-US" sz="1600" b="1" dirty="0">
                <a:solidFill>
                  <a:srgbClr val="FF0000"/>
                </a:solidFill>
                <a:latin typeface="+mj-lt"/>
              </a:rPr>
              <a:t>A number of special purpose vehicle leasing segments exceeded last year's figures</a:t>
            </a:r>
            <a:endParaRPr lang="ru-RU" sz="1600" b="1" dirty="0">
              <a:solidFill>
                <a:srgbClr val="FF0000"/>
              </a:solidFill>
              <a:latin typeface="+mj-lt"/>
            </a:endParaRPr>
          </a:p>
        </p:txBody>
      </p:sp>
      <p:sp>
        <p:nvSpPr>
          <p:cNvPr id="7" name="TextBox 6">
            <a:extLst>
              <a:ext uri="{FF2B5EF4-FFF2-40B4-BE49-F238E27FC236}">
                <a16:creationId xmlns:a16="http://schemas.microsoft.com/office/drawing/2014/main" id="{BF2EC862-AABF-4AF2-A010-60D8156FB4B1}"/>
              </a:ext>
            </a:extLst>
          </p:cNvPr>
          <p:cNvSpPr txBox="1"/>
          <p:nvPr/>
        </p:nvSpPr>
        <p:spPr>
          <a:xfrm>
            <a:off x="1278613" y="640588"/>
            <a:ext cx="7610116" cy="2292935"/>
          </a:xfrm>
          <a:prstGeom prst="rect">
            <a:avLst/>
          </a:prstGeom>
          <a:noFill/>
        </p:spPr>
        <p:txBody>
          <a:bodyPr wrap="square" rtlCol="0">
            <a:spAutoFit/>
          </a:bodyPr>
          <a:lstStyle/>
          <a:p>
            <a:pPr algn="just"/>
            <a:r>
              <a:rPr lang="en-US" sz="1100" dirty="0">
                <a:latin typeface="+mj-lt"/>
              </a:rPr>
              <a:t>According to the marketing agency</a:t>
            </a:r>
            <a:r>
              <a:rPr lang="ru-RU" sz="1100" u="sng" dirty="0">
                <a:latin typeface="+mj-lt"/>
                <a:hlinkClick r:id="rId2"/>
              </a:rPr>
              <a:t> </a:t>
            </a:r>
            <a:r>
              <a:rPr lang="en-US" sz="1100" u="sng" dirty="0" err="1">
                <a:latin typeface="+mj-lt"/>
                <a:hlinkClick r:id="rId2"/>
              </a:rPr>
              <a:t>NAPI</a:t>
            </a:r>
            <a:r>
              <a:rPr lang="en-US" sz="1100" dirty="0">
                <a:latin typeface="+mj-lt"/>
              </a:rPr>
              <a:t>, 10.7 thousand special purpose vehicles were leased in January-April 2026, which was a 10.9% rise on the similar period of 2025, but a 41.9% decline on 2024.</a:t>
            </a:r>
          </a:p>
          <a:p>
            <a:pPr algn="just"/>
            <a:endParaRPr lang="en-US" sz="1100" dirty="0">
              <a:latin typeface="+mj-lt"/>
            </a:endParaRPr>
          </a:p>
          <a:p>
            <a:pPr algn="just"/>
            <a:r>
              <a:rPr lang="en-US" sz="1100" dirty="0">
                <a:latin typeface="+mj-lt"/>
              </a:rPr>
              <a:t>Compared to January-April last year, leasing of the following segments increased significantly: warehouse vehicles – by 59.5% to 0.6 thousand units and road construction vehicles - by 26.8% to 4.3 thousand units. Agricultural vehicle </a:t>
            </a:r>
            <a:r>
              <a:rPr lang="en-US" sz="1100" dirty="0">
                <a:latin typeface="+mj-lt"/>
                <a:hlinkClick r:id="rId3"/>
              </a:rPr>
              <a:t>leasing</a:t>
            </a:r>
            <a:r>
              <a:rPr lang="en-US" sz="1100" dirty="0">
                <a:latin typeface="+mj-lt"/>
              </a:rPr>
              <a:t> also grew by 7.7% to 3.1 thousand units. Meanwhile, lifting vehicle leasing fell by 17.6% to 2.1 thousand units.</a:t>
            </a:r>
          </a:p>
          <a:p>
            <a:pPr algn="just"/>
            <a:endParaRPr lang="ru-RU" sz="1100" dirty="0">
              <a:latin typeface="+mj-lt"/>
            </a:endParaRPr>
          </a:p>
          <a:p>
            <a:pPr algn="just"/>
            <a:r>
              <a:rPr lang="en-US" sz="1100" dirty="0">
                <a:latin typeface="+mj-lt"/>
              </a:rPr>
              <a:t>Despite the recovery, most segments are still far from reaching 2024 levels. Thus, leasing of road construction and lifting vehicles is more than half of that two years ago, while leasing of agricultural vehicles is less by 10.6%. Compared to January-April 2024, only leasing of warehouse vehicles increased, by 7.3%.</a:t>
            </a:r>
          </a:p>
          <a:p>
            <a:pPr algn="just"/>
            <a:endParaRPr lang="ru-RU" sz="1100" dirty="0">
              <a:latin typeface="+mj-lt"/>
            </a:endParaRPr>
          </a:p>
          <a:p>
            <a:pPr algn="just"/>
            <a:r>
              <a:rPr lang="en-US" sz="1100" dirty="0">
                <a:latin typeface="+mj-lt"/>
              </a:rPr>
              <a:t>The average lease term increased from 36 months to 38 months over the year. The number of lessees grew by 7.4% to 5.8 thousand companies.</a:t>
            </a:r>
          </a:p>
        </p:txBody>
      </p:sp>
      <p:pic>
        <p:nvPicPr>
          <p:cNvPr id="6" name="Рисунок 5">
            <a:extLst>
              <a:ext uri="{FF2B5EF4-FFF2-40B4-BE49-F238E27FC236}">
                <a16:creationId xmlns:a16="http://schemas.microsoft.com/office/drawing/2014/main" id="{0CAB438F-313A-4D77-9FC3-72B0EC84F3EB}"/>
              </a:ext>
            </a:extLst>
          </p:cNvPr>
          <p:cNvPicPr>
            <a:picLocks noChangeAspect="1"/>
          </p:cNvPicPr>
          <p:nvPr/>
        </p:nvPicPr>
        <p:blipFill>
          <a:blip r:embed="rId4"/>
          <a:stretch>
            <a:fillRect/>
          </a:stretch>
        </p:blipFill>
        <p:spPr>
          <a:xfrm>
            <a:off x="255271" y="2933523"/>
            <a:ext cx="8934450" cy="3838575"/>
          </a:xfrm>
          <a:prstGeom prst="rect">
            <a:avLst/>
          </a:prstGeom>
        </p:spPr>
      </p:pic>
    </p:spTree>
    <p:extLst>
      <p:ext uri="{BB962C8B-B14F-4D97-AF65-F5344CB8AC3E}">
        <p14:creationId xmlns:p14="http://schemas.microsoft.com/office/powerpoint/2010/main" val="1002931841"/>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327</TotalTime>
  <Words>201</Words>
  <Application>Microsoft Office PowerPoint</Application>
  <PresentationFormat>Экран (4:3)</PresentationFormat>
  <Paragraphs>8</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90</cp:revision>
  <dcterms:created xsi:type="dcterms:W3CDTF">2022-08-09T13:01:09Z</dcterms:created>
  <dcterms:modified xsi:type="dcterms:W3CDTF">2026-05-27T07:14:28Z</dcterms:modified>
</cp:coreProperties>
</file>