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4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1D88"/>
    <a:srgbClr val="5B9BD5"/>
    <a:srgbClr val="7F7F7F"/>
    <a:srgbClr val="00A249"/>
    <a:srgbClr val="006600"/>
    <a:srgbClr val="660066"/>
    <a:srgbClr val="FF4F4F"/>
    <a:srgbClr val="FF7575"/>
    <a:srgbClr val="00808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5" autoAdjust="0"/>
    <p:restoredTop sz="96412" autoAdjust="0"/>
  </p:normalViewPr>
  <p:slideViewPr>
    <p:cSldViewPr snapToGrid="0">
      <p:cViewPr>
        <p:scale>
          <a:sx n="106" d="100"/>
          <a:sy n="106" d="100"/>
        </p:scale>
        <p:origin x="1056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0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8" y="0"/>
            <a:ext cx="2946351" cy="4960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E4787-C391-41FE-B5AC-62F7C860F6CE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8" y="4714518"/>
            <a:ext cx="5437821" cy="4465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451"/>
            <a:ext cx="2946351" cy="4960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8" y="9427451"/>
            <a:ext cx="2946351" cy="4960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37741-6548-4C97-A12F-9D08C0912A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56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en.napinfo.ru/services/automotive-statistics/vehicle-manufacturin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FF78270C-D0ED-496A-B5E1-0261B47148AE}"/>
              </a:ext>
            </a:extLst>
          </p:cNvPr>
          <p:cNvSpPr txBox="1"/>
          <p:nvPr/>
        </p:nvSpPr>
        <p:spPr>
          <a:xfrm>
            <a:off x="1184986" y="735483"/>
            <a:ext cx="7813902" cy="1509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1050" dirty="0"/>
              <a:t>According to Russian Automotive Market Research, 265.1 thousand </a:t>
            </a:r>
            <a:r>
              <a:rPr lang="en-US" sz="1050" dirty="0" smtClean="0"/>
              <a:t>cars </a:t>
            </a:r>
            <a:r>
              <a:rPr lang="en-US" sz="1050" dirty="0"/>
              <a:t>(-46.6% </a:t>
            </a:r>
            <a:r>
              <a:rPr lang="en-US" sz="1050" dirty="0" smtClean="0"/>
              <a:t>on the similar period of 2021</a:t>
            </a:r>
            <a:r>
              <a:rPr lang="en-US" sz="1050" dirty="0"/>
              <a:t>), 33.5 thousand light commercial vehicles (-17.8%), 22.3 thousand trucks (-4.6%) and 3.6 thousand buses (-5.6%) </a:t>
            </a:r>
            <a:r>
              <a:rPr lang="en-US" sz="1050" dirty="0" smtClean="0">
                <a:hlinkClick r:id="rId2"/>
              </a:rPr>
              <a:t>were produced</a:t>
            </a:r>
            <a:r>
              <a:rPr lang="ru-RU" sz="1050" dirty="0" smtClean="0">
                <a:hlinkClick r:id="rId2"/>
              </a:rPr>
              <a:t> </a:t>
            </a:r>
            <a:r>
              <a:rPr lang="en-US" sz="1050" dirty="0" smtClean="0"/>
              <a:t>over the first four </a:t>
            </a:r>
            <a:r>
              <a:rPr lang="en-US" sz="1050" dirty="0"/>
              <a:t>months of 2022</a:t>
            </a:r>
            <a:r>
              <a:rPr lang="en-US" sz="1050" dirty="0" smtClean="0"/>
              <a:t>.</a:t>
            </a:r>
          </a:p>
          <a:p>
            <a:pPr algn="just" fontAlgn="t"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1050" dirty="0"/>
              <a:t>The situation is the worst </a:t>
            </a:r>
            <a:r>
              <a:rPr lang="en-US" sz="1050" dirty="0" smtClean="0"/>
              <a:t>in </a:t>
            </a:r>
            <a:r>
              <a:rPr lang="en-US" sz="1050" dirty="0"/>
              <a:t>the </a:t>
            </a:r>
            <a:r>
              <a:rPr lang="en-US" sz="1050" dirty="0" smtClean="0"/>
              <a:t>car segment: </a:t>
            </a:r>
            <a:r>
              <a:rPr lang="en-US" sz="1050" dirty="0"/>
              <a:t>so in April, the </a:t>
            </a:r>
            <a:r>
              <a:rPr lang="en-US" sz="1050" dirty="0" smtClean="0"/>
              <a:t>car production fell </a:t>
            </a:r>
            <a:r>
              <a:rPr lang="en-US" sz="1050" dirty="0"/>
              <a:t>by 56.2% </a:t>
            </a:r>
            <a:r>
              <a:rPr lang="en-US" sz="1050" dirty="0" smtClean="0"/>
              <a:t>on March 2022 and </a:t>
            </a:r>
            <a:r>
              <a:rPr lang="en-US" sz="1050" dirty="0"/>
              <a:t>by 86.3% </a:t>
            </a:r>
            <a:r>
              <a:rPr lang="en-US" sz="1050" dirty="0" smtClean="0"/>
              <a:t>on </a:t>
            </a:r>
            <a:r>
              <a:rPr lang="en-US" sz="1050" dirty="0"/>
              <a:t>April 2021. </a:t>
            </a:r>
            <a:endParaRPr lang="ru-RU" sz="1050" dirty="0">
              <a:solidFill>
                <a:srgbClr val="FF0000"/>
              </a:solidFill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rgbClr val="FF0000"/>
                </a:solidFill>
              </a:rPr>
              <a:t>The number of vehicles manufactured </a:t>
            </a:r>
            <a:r>
              <a:rPr lang="en-US" sz="1600" dirty="0">
                <a:solidFill>
                  <a:srgbClr val="FF0000"/>
                </a:solidFill>
              </a:rPr>
              <a:t>in April </a:t>
            </a:r>
            <a:r>
              <a:rPr lang="en-US" sz="1600" dirty="0" smtClean="0">
                <a:solidFill>
                  <a:srgbClr val="FF0000"/>
                </a:solidFill>
              </a:rPr>
              <a:t>is lower than that in </a:t>
            </a:r>
            <a:r>
              <a:rPr lang="en-US" sz="1600" dirty="0">
                <a:solidFill>
                  <a:srgbClr val="FF0000"/>
                </a:solidFill>
              </a:rPr>
              <a:t>March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350049-D617-41C0-B576-DFE001B579D4}"/>
              </a:ext>
            </a:extLst>
          </p:cNvPr>
          <p:cNvSpPr txBox="1"/>
          <p:nvPr/>
        </p:nvSpPr>
        <p:spPr>
          <a:xfrm>
            <a:off x="4209469" y="6304567"/>
            <a:ext cx="4572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r">
              <a:spcBef>
                <a:spcPts val="600"/>
              </a:spcBef>
              <a:spcAft>
                <a:spcPts val="600"/>
              </a:spcAft>
            </a:pPr>
            <a:r>
              <a:rPr lang="en-US" sz="900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Source: </a:t>
            </a:r>
            <a:r>
              <a:rPr lang="en-US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Russian Automotive Market Research</a:t>
            </a:r>
            <a:endParaRPr lang="ru-RU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B4CA10-215F-4658-89A3-0042EF6D7B33}"/>
              </a:ext>
            </a:extLst>
          </p:cNvPr>
          <p:cNvSpPr txBox="1"/>
          <p:nvPr/>
        </p:nvSpPr>
        <p:spPr>
          <a:xfrm>
            <a:off x="1178168" y="2204849"/>
            <a:ext cx="7552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b="1" dirty="0"/>
          </a:p>
          <a:p>
            <a:pPr algn="ctr"/>
            <a:r>
              <a:rPr lang="en-US" sz="1200" b="1" dirty="0" smtClean="0"/>
              <a:t>Vehicle production in Russia</a:t>
            </a:r>
            <a:r>
              <a:rPr lang="ru-RU" sz="1200" b="1" dirty="0" smtClean="0"/>
              <a:t>, </a:t>
            </a:r>
            <a:r>
              <a:rPr lang="en-US" sz="1200" b="1" dirty="0" smtClean="0"/>
              <a:t>January-April</a:t>
            </a:r>
            <a:r>
              <a:rPr lang="ru-RU" sz="1200" b="1" dirty="0" smtClean="0"/>
              <a:t> 2022, </a:t>
            </a:r>
            <a:r>
              <a:rPr lang="en-US" sz="1200" b="1" dirty="0" smtClean="0"/>
              <a:t>units</a:t>
            </a:r>
            <a:endParaRPr lang="ru-RU" sz="12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837" y="2655008"/>
            <a:ext cx="7711351" cy="359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9978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3505</TotalTime>
  <Words>111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433</cp:revision>
  <cp:lastPrinted>2022-04-26T08:26:43Z</cp:lastPrinted>
  <dcterms:created xsi:type="dcterms:W3CDTF">2017-01-10T10:06:35Z</dcterms:created>
  <dcterms:modified xsi:type="dcterms:W3CDTF">2022-05-24T08:23:34Z</dcterms:modified>
</cp:coreProperties>
</file>