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9999"/>
    <a:srgbClr val="660066"/>
    <a:srgbClr val="C0504D"/>
    <a:srgbClr val="FFFFFF"/>
    <a:srgbClr val="FABE00"/>
    <a:srgbClr val="404040"/>
    <a:srgbClr val="FDC169"/>
    <a:srgbClr val="F7CB29"/>
    <a:srgbClr val="FFCA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1350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en.napinfo.ru/services/vehicle-price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4044522" y="163817"/>
            <a:ext cx="4639407" cy="430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rgbClr val="C00000"/>
                </a:solidFill>
              </a:rPr>
              <a:t>The </a:t>
            </a:r>
            <a:r>
              <a:rPr lang="en-US" sz="1600" dirty="0" smtClean="0">
                <a:solidFill>
                  <a:srgbClr val="C00000"/>
                </a:solidFill>
              </a:rPr>
              <a:t>bus value is </a:t>
            </a:r>
            <a:r>
              <a:rPr lang="en-US" sz="1600" dirty="0">
                <a:solidFill>
                  <a:srgbClr val="C00000"/>
                </a:solidFill>
              </a:rPr>
              <a:t>growing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94990" y="876678"/>
            <a:ext cx="7670799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en-US" sz="1100" dirty="0">
                <a:solidFill>
                  <a:srgbClr val="212121"/>
                </a:solidFill>
                <a:latin typeface="Arial" panose="020B0604020202020204" pitchFamily="34" charset="0"/>
              </a:rPr>
              <a:t>The agency NAPI (Russian Automotive Market Research) conducted a study </a:t>
            </a:r>
            <a:r>
              <a:rPr lang="en-US" sz="1100" dirty="0" smtClean="0">
                <a:solidFill>
                  <a:srgbClr val="212121"/>
                </a:solidFill>
                <a:latin typeface="Arial" panose="020B0604020202020204" pitchFamily="34" charset="0"/>
                <a:hlinkClick r:id="rId2"/>
              </a:rPr>
              <a:t>on prices for new and used buses </a:t>
            </a:r>
            <a:r>
              <a:rPr lang="en-US" sz="1100" dirty="0" smtClean="0">
                <a:solidFill>
                  <a:srgbClr val="212121"/>
                </a:solidFill>
                <a:latin typeface="Arial" panose="020B0604020202020204" pitchFamily="34" charset="0"/>
              </a:rPr>
              <a:t>for the period from </a:t>
            </a:r>
            <a:r>
              <a:rPr lang="en-US" sz="1100" dirty="0">
                <a:solidFill>
                  <a:srgbClr val="212121"/>
                </a:solidFill>
                <a:latin typeface="Arial" panose="020B0604020202020204" pitchFamily="34" charset="0"/>
              </a:rPr>
              <a:t>January to April 2022</a:t>
            </a:r>
            <a:r>
              <a:rPr lang="en-US" sz="1100" dirty="0" smtClean="0">
                <a:solidFill>
                  <a:srgbClr val="212121"/>
                </a:solidFill>
                <a:latin typeface="Arial" panose="020B0604020202020204" pitchFamily="34" charset="0"/>
              </a:rPr>
              <a:t>.</a:t>
            </a:r>
          </a:p>
          <a:p>
            <a:pPr algn="just" fontAlgn="t"/>
            <a:endParaRPr lang="en-US" sz="1100" dirty="0" smtClean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algn="just" fontAlgn="t"/>
            <a:r>
              <a:rPr lang="en-US" sz="1100" dirty="0" smtClean="0">
                <a:solidFill>
                  <a:srgbClr val="212121"/>
                </a:solidFill>
                <a:latin typeface="Arial" panose="020B0604020202020204" pitchFamily="34" charset="0"/>
              </a:rPr>
              <a:t>According </a:t>
            </a:r>
            <a:r>
              <a:rPr lang="en-US" sz="1100" dirty="0">
                <a:solidFill>
                  <a:srgbClr val="212121"/>
                </a:solidFill>
                <a:latin typeface="Arial" panose="020B0604020202020204" pitchFamily="34" charset="0"/>
              </a:rPr>
              <a:t>to RAMR data, the price analysis showed that over the past four months, new buses </a:t>
            </a:r>
            <a:r>
              <a:rPr lang="en-US" sz="1100" dirty="0" smtClean="0">
                <a:solidFill>
                  <a:srgbClr val="212121"/>
                </a:solidFill>
                <a:latin typeface="Arial" panose="020B0604020202020204" pitchFamily="34" charset="0"/>
              </a:rPr>
              <a:t>appreciated </a:t>
            </a:r>
            <a:r>
              <a:rPr lang="en-US" sz="1100" dirty="0">
                <a:solidFill>
                  <a:srgbClr val="212121"/>
                </a:solidFill>
                <a:latin typeface="Arial" panose="020B0604020202020204" pitchFamily="34" charset="0"/>
              </a:rPr>
              <a:t>by 25.1</a:t>
            </a:r>
            <a:r>
              <a:rPr lang="en-US" sz="1100" dirty="0" smtClean="0">
                <a:solidFill>
                  <a:srgbClr val="212121"/>
                </a:solidFill>
                <a:latin typeface="Arial" panose="020B0604020202020204" pitchFamily="34" charset="0"/>
              </a:rPr>
              <a:t>% on average, while average prices </a:t>
            </a:r>
            <a:r>
              <a:rPr lang="en-US" sz="1100" dirty="0">
                <a:solidFill>
                  <a:srgbClr val="212121"/>
                </a:solidFill>
                <a:latin typeface="Arial" panose="020B0604020202020204" pitchFamily="34" charset="0"/>
              </a:rPr>
              <a:t>for used buses </a:t>
            </a:r>
            <a:r>
              <a:rPr lang="en-US" sz="1100" dirty="0" smtClean="0">
                <a:solidFill>
                  <a:srgbClr val="212121"/>
                </a:solidFill>
                <a:latin typeface="Arial" panose="020B0604020202020204" pitchFamily="34" charset="0"/>
              </a:rPr>
              <a:t>increased </a:t>
            </a:r>
            <a:r>
              <a:rPr lang="en-US" sz="1100" dirty="0">
                <a:solidFill>
                  <a:srgbClr val="212121"/>
                </a:solidFill>
                <a:latin typeface="Arial" panose="020B0604020202020204" pitchFamily="34" charset="0"/>
              </a:rPr>
              <a:t>by </a:t>
            </a:r>
            <a:r>
              <a:rPr lang="en-US" sz="1100" dirty="0" smtClean="0">
                <a:solidFill>
                  <a:srgbClr val="212121"/>
                </a:solidFill>
                <a:latin typeface="Arial" panose="020B0604020202020204" pitchFamily="34" charset="0"/>
              </a:rPr>
              <a:t>45.5</a:t>
            </a:r>
            <a:r>
              <a:rPr lang="en-US" sz="1100" dirty="0">
                <a:solidFill>
                  <a:srgbClr val="212121"/>
                </a:solidFill>
                <a:latin typeface="Arial" panose="020B0604020202020204" pitchFamily="34" charset="0"/>
              </a:rPr>
              <a:t>%.</a:t>
            </a:r>
            <a:endParaRPr lang="ru-RU" sz="1100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algn="just" fontAlgn="t"/>
            <a:endParaRPr lang="en-US" sz="1100" dirty="0" smtClean="0"/>
          </a:p>
          <a:p>
            <a:pPr algn="just" fontAlgn="t"/>
            <a:r>
              <a:rPr lang="en-US" sz="1100" dirty="0"/>
              <a:t>GAZ </a:t>
            </a:r>
            <a:r>
              <a:rPr lang="en-US" sz="1100" dirty="0" smtClean="0"/>
              <a:t>was the Russian brand to show </a:t>
            </a:r>
            <a:r>
              <a:rPr lang="en-US" sz="1100" dirty="0"/>
              <a:t>the largest </a:t>
            </a:r>
            <a:r>
              <a:rPr lang="en-US" sz="1100" dirty="0" smtClean="0"/>
              <a:t>price increase in March </a:t>
            </a:r>
            <a:r>
              <a:rPr lang="en-US" sz="1100" dirty="0"/>
              <a:t>compared to </a:t>
            </a:r>
            <a:r>
              <a:rPr lang="en-US" sz="1100" dirty="0" smtClean="0"/>
              <a:t>February: </a:t>
            </a:r>
            <a:r>
              <a:rPr lang="en-US" sz="1100" dirty="0"/>
              <a:t>+ 60</a:t>
            </a:r>
            <a:r>
              <a:rPr lang="en-US" sz="1100" dirty="0" smtClean="0"/>
              <a:t>%.</a:t>
            </a:r>
          </a:p>
          <a:p>
            <a:pPr algn="just" fontAlgn="t"/>
            <a:endParaRPr lang="ru-RU" sz="1000" dirty="0" smtClean="0"/>
          </a:p>
        </p:txBody>
      </p:sp>
      <p:grpSp>
        <p:nvGrpSpPr>
          <p:cNvPr id="2" name="Группа 1"/>
          <p:cNvGrpSpPr/>
          <p:nvPr/>
        </p:nvGrpSpPr>
        <p:grpSpPr>
          <a:xfrm>
            <a:off x="1071929" y="2676525"/>
            <a:ext cx="7895492" cy="254624"/>
            <a:chOff x="1107831" y="2535595"/>
            <a:chExt cx="7666892" cy="254624"/>
          </a:xfrm>
        </p:grpSpPr>
        <p:sp>
          <p:nvSpPr>
            <p:cNvPr id="40" name="TextBox 39"/>
            <p:cNvSpPr txBox="1"/>
            <p:nvPr/>
          </p:nvSpPr>
          <p:spPr>
            <a:xfrm>
              <a:off x="1107831" y="2535595"/>
              <a:ext cx="352190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New and used bus average prices, </a:t>
              </a:r>
              <a:r>
                <a:rPr lang="en-US" sz="1000" b="1" dirty="0"/>
                <a:t>million rubles</a:t>
              </a:r>
              <a:endParaRPr lang="ru-RU" sz="1000" b="1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5F2F2CF-42B2-418E-B0D3-DED67047A40E}"/>
                </a:ext>
              </a:extLst>
            </p:cNvPr>
            <p:cNvSpPr txBox="1"/>
            <p:nvPr/>
          </p:nvSpPr>
          <p:spPr>
            <a:xfrm>
              <a:off x="4968844" y="2536303"/>
              <a:ext cx="380587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Average </a:t>
              </a:r>
              <a:r>
                <a:rPr lang="en-US" sz="1000" b="1" dirty="0"/>
                <a:t>prices </a:t>
              </a:r>
              <a:r>
                <a:rPr lang="en-US" sz="1000" b="1"/>
                <a:t>for </a:t>
              </a:r>
              <a:r>
                <a:rPr lang="en-US" sz="1000" b="1" smtClean="0"/>
                <a:t>new</a:t>
              </a:r>
              <a:r>
                <a:rPr lang="ru-RU" sz="1000" b="1" smtClean="0"/>
                <a:t> </a:t>
              </a:r>
              <a:r>
                <a:rPr lang="en-US" sz="1000" b="1" smtClean="0"/>
                <a:t>Russian </a:t>
              </a:r>
              <a:r>
                <a:rPr lang="en-US" sz="1000" b="1" dirty="0" smtClean="0"/>
                <a:t>buses, </a:t>
              </a:r>
              <a:r>
                <a:rPr lang="en-US" sz="1000" b="1" dirty="0"/>
                <a:t>million rubles</a:t>
              </a:r>
              <a:endParaRPr lang="ru-RU" sz="1000" b="1" dirty="0"/>
            </a:p>
          </p:txBody>
        </p:sp>
      </p:grp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359" y="2917858"/>
            <a:ext cx="8045382" cy="355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2854</TotalTime>
  <Words>106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329</cp:revision>
  <cp:lastPrinted>2021-11-08T08:11:56Z</cp:lastPrinted>
  <dcterms:created xsi:type="dcterms:W3CDTF">2017-01-10T10:06:35Z</dcterms:created>
  <dcterms:modified xsi:type="dcterms:W3CDTF">2022-05-25T08:40:52Z</dcterms:modified>
</cp:coreProperties>
</file>