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5D3E"/>
    <a:srgbClr val="376D58"/>
    <a:srgbClr val="6C9485"/>
    <a:srgbClr val="FCFDFC"/>
    <a:srgbClr val="FFD13F"/>
    <a:srgbClr val="800080"/>
    <a:srgbClr val="660033"/>
    <a:srgbClr val="FFFFFF"/>
    <a:srgbClr val="C0504D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12" d="100"/>
          <a:sy n="112" d="100"/>
        </p:scale>
        <p:origin x="1968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v-tco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418822" y="187771"/>
            <a:ext cx="7486908" cy="4216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C00000"/>
                </a:solidFill>
              </a:rPr>
              <a:t>Total cost of ownership of </a:t>
            </a:r>
            <a:r>
              <a:rPr lang="en-US" sz="1400" dirty="0" smtClean="0">
                <a:solidFill>
                  <a:srgbClr val="C00000"/>
                </a:solidFill>
              </a:rPr>
              <a:t>the car increased by 23% over four months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74105" y="677503"/>
            <a:ext cx="78079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agency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Russian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Automotive Market Research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analyzed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change in the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total cost of ownership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cars in the period from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December 2021 to April 2022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t">
              <a:spcAft>
                <a:spcPts val="600"/>
              </a:spcAft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analysis is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based on KIA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RIO X Premium car: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petrol engine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 1.6 liters., automatic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gear box,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front-wheel drive, hatchback. The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total cost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of ownership was calculated on the condition of buying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car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own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expense, owning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car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 Moscow for 3 years, an average annual mileage of 25,000 km.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t">
              <a:spcAft>
                <a:spcPts val="600"/>
              </a:spcAft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Over four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months, the total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cost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of ownership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car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by 23%, the maintenance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cost grew by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32%, the tires and tire service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cost was up by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19.1%. </a:t>
            </a:r>
            <a:endParaRPr lang="ru-RU" sz="1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3847" y="5419175"/>
            <a:ext cx="73736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TCO is prepared by a specialized </a:t>
            </a:r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DV–TCO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online calculator for all vehicle types:</a:t>
            </a:r>
          </a:p>
          <a:p>
            <a:pPr marL="361950" indent="-180975" algn="just" fontAlgn="t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Cars</a:t>
            </a:r>
          </a:p>
          <a:p>
            <a:pPr marL="361950" indent="-180975" algn="just" fontAlgn="t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LCV</a:t>
            </a:r>
          </a:p>
          <a:p>
            <a:pPr marL="361950" indent="-180975" algn="just" fontAlgn="t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Trucks</a:t>
            </a:r>
          </a:p>
          <a:p>
            <a:pPr algn="just" fontAlgn="t"/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costs at the regional level are taken into account, including the cost of vehicle spare parts, the number and cost</a:t>
            </a:r>
          </a:p>
          <a:p>
            <a:pPr algn="just" fontAlgn="t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standard hours, the frequency of technical inspection and routine repairs, the cost of fuel, the cost of tires, etc. </a:t>
            </a:r>
          </a:p>
          <a:p>
            <a:pPr algn="just" fontAlgn="t"/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TCO is calculated taking into account regional specifics for all 85 regions. </a:t>
            </a:r>
            <a:r>
              <a:rPr lang="en-US" sz="10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updated every month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819076"/>
              </p:ext>
            </p:extLst>
          </p:nvPr>
        </p:nvGraphicFramePr>
        <p:xfrm>
          <a:off x="1273972" y="2299717"/>
          <a:ext cx="7493420" cy="2764890"/>
        </p:xfrm>
        <a:graphic>
          <a:graphicData uri="http://schemas.openxmlformats.org/drawingml/2006/table">
            <a:tbl>
              <a:tblPr/>
              <a:tblGrid>
                <a:gridCol w="3145536">
                  <a:extLst>
                    <a:ext uri="{9D8B030D-6E8A-4147-A177-3AD203B41FA5}">
                      <a16:colId xmlns:a16="http://schemas.microsoft.com/office/drawing/2014/main" val="599474241"/>
                    </a:ext>
                  </a:extLst>
                </a:gridCol>
                <a:gridCol w="2173942">
                  <a:extLst>
                    <a:ext uri="{9D8B030D-6E8A-4147-A177-3AD203B41FA5}">
                      <a16:colId xmlns:a16="http://schemas.microsoft.com/office/drawing/2014/main" val="1328079794"/>
                    </a:ext>
                  </a:extLst>
                </a:gridCol>
                <a:gridCol w="2173942">
                  <a:extLst>
                    <a:ext uri="{9D8B030D-6E8A-4147-A177-3AD203B41FA5}">
                      <a16:colId xmlns:a16="http://schemas.microsoft.com/office/drawing/2014/main" val="341279170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December</a:t>
                      </a:r>
                      <a:r>
                        <a:rPr lang="ru-RU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2021</a:t>
                      </a:r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Rub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5725" algn="l" fontAlgn="ctr"/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</a:t>
                      </a:r>
                      <a:r>
                        <a:rPr lang="ru-RU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2022</a:t>
                      </a:r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Rub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4963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cost of a new car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1 364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1 873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136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TCO per km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3546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TCO per year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369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245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6613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TCO per 3 years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1 107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736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1 359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158407"/>
                  </a:ext>
                </a:extLst>
              </a:tr>
              <a:tr h="9105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2393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cost of all maintenance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794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874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49251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cost of repair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008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5797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fuel cost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919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946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Tires and tire service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992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4351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MTPL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307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307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4096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Hull insurance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747900"/>
                  </a:ext>
                </a:extLst>
              </a:tr>
              <a:tr h="7391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4384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Depreciation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407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3783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Residual value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1 068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1 466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087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415568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178154" y="5106105"/>
            <a:ext cx="28986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en-US" sz="9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ru-RU" sz="9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en-US" sz="9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Russian Automotive Market Research (</a:t>
            </a:r>
            <a:r>
              <a:rPr lang="ru-RU" sz="9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НАПИ)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6549FB2-3BF9-4724-83E3-6414F13E61E7}"/>
              </a:ext>
            </a:extLst>
          </p:cNvPr>
          <p:cNvSpPr/>
          <p:nvPr/>
        </p:nvSpPr>
        <p:spPr>
          <a:xfrm>
            <a:off x="1200150" y="2016680"/>
            <a:ext cx="74961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>
              <a:spcAft>
                <a:spcPts val="600"/>
              </a:spcAft>
            </a:pPr>
            <a:r>
              <a:rPr lang="en-US" sz="12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Total Cost of Ownership </a:t>
            </a:r>
            <a:r>
              <a:rPr lang="ru-RU" sz="12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en-US" sz="12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TCO</a:t>
            </a:r>
            <a:r>
              <a:rPr lang="ru-RU" sz="12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  <a:r>
              <a:rPr lang="pt-BR" sz="12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of KIA </a:t>
            </a:r>
            <a:r>
              <a:rPr lang="pt-BR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RIO X Premium</a:t>
            </a:r>
            <a:endParaRPr lang="ru-RU" sz="12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3336</TotalTime>
  <Words>392</Words>
  <Application>Microsoft Office PowerPoint</Application>
  <PresentationFormat>Экран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399</cp:revision>
  <cp:lastPrinted>2021-12-17T09:54:00Z</cp:lastPrinted>
  <dcterms:created xsi:type="dcterms:W3CDTF">2017-01-10T10:06:35Z</dcterms:created>
  <dcterms:modified xsi:type="dcterms:W3CDTF">2022-04-28T10:12:21Z</dcterms:modified>
</cp:coreProperties>
</file>