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en.napinfo.ru/services/automotive-statistics/automotive-statistic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72302" y="652465"/>
            <a:ext cx="77190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100" dirty="0"/>
              <a:t>According to Russian Automotive Market Research, 10.1 thousand </a:t>
            </a:r>
            <a:r>
              <a:rPr lang="en-US" sz="1100" dirty="0" smtClean="0">
                <a:hlinkClick r:id="rId2"/>
              </a:rPr>
              <a:t>new trailers</a:t>
            </a:r>
            <a:r>
              <a:rPr lang="ru-RU" sz="1100" dirty="0" smtClean="0">
                <a:hlinkClick r:id="rId2"/>
              </a:rPr>
              <a:t> </a:t>
            </a:r>
            <a:r>
              <a:rPr lang="en-US" sz="1100" dirty="0" smtClean="0"/>
              <a:t>were </a:t>
            </a:r>
            <a:r>
              <a:rPr lang="en-US" sz="1100" dirty="0"/>
              <a:t>sold in the first quarter of </a:t>
            </a:r>
            <a:r>
              <a:rPr lang="en-US" sz="1100" dirty="0" smtClean="0"/>
              <a:t>2022, which was </a:t>
            </a:r>
            <a:r>
              <a:rPr lang="en-US" sz="1100" dirty="0"/>
              <a:t>almost 24</a:t>
            </a:r>
            <a:r>
              <a:rPr lang="en-US" sz="1100" dirty="0" smtClean="0"/>
              <a:t>% rise on </a:t>
            </a:r>
            <a:r>
              <a:rPr lang="en-US" sz="1100" dirty="0"/>
              <a:t>the </a:t>
            </a:r>
            <a:r>
              <a:rPr lang="en-US" sz="1100" dirty="0" smtClean="0"/>
              <a:t>similar period of the last year. </a:t>
            </a:r>
            <a:r>
              <a:rPr lang="en-US" sz="1100" dirty="0"/>
              <a:t>The market of </a:t>
            </a:r>
            <a:r>
              <a:rPr lang="en-US" sz="1100" dirty="0" smtClean="0">
                <a:hlinkClick r:id="rId2"/>
              </a:rPr>
              <a:t>used trailers and semi-trailers</a:t>
            </a:r>
            <a:r>
              <a:rPr lang="en-US" sz="1100" dirty="0" smtClean="0"/>
              <a:t> fell by </a:t>
            </a:r>
            <a:r>
              <a:rPr lang="en-US" sz="1100" dirty="0"/>
              <a:t>13.4% in the first quarter of 2022, 16.6 thousand </a:t>
            </a:r>
            <a:r>
              <a:rPr lang="en-US" sz="1100" dirty="0" smtClean="0"/>
              <a:t>used trailers were </a:t>
            </a:r>
            <a:r>
              <a:rPr lang="en-US" sz="1100" dirty="0"/>
              <a:t>sold </a:t>
            </a:r>
            <a:r>
              <a:rPr lang="en-US" sz="1100" dirty="0" smtClean="0"/>
              <a:t>over the </a:t>
            </a:r>
            <a:r>
              <a:rPr lang="en-US" sz="1100" dirty="0"/>
              <a:t>first three months of this </a:t>
            </a:r>
            <a:r>
              <a:rPr lang="en-US" sz="1100" dirty="0" smtClean="0"/>
              <a:t>year against 19.2 </a:t>
            </a:r>
            <a:r>
              <a:rPr lang="en-US" sz="1100" dirty="0"/>
              <a:t>thousand units </a:t>
            </a:r>
            <a:r>
              <a:rPr lang="en-US" sz="1100" dirty="0" smtClean="0"/>
              <a:t>sold over the </a:t>
            </a:r>
            <a:r>
              <a:rPr lang="en-US" sz="1100" dirty="0"/>
              <a:t>first three months of </a:t>
            </a:r>
            <a:r>
              <a:rPr lang="en-US" sz="1100" dirty="0" smtClean="0"/>
              <a:t>the last </a:t>
            </a:r>
            <a:r>
              <a:rPr lang="en-US" sz="1100" dirty="0"/>
              <a:t>year</a:t>
            </a:r>
            <a:r>
              <a:rPr lang="en-US" sz="1100" dirty="0" smtClean="0"/>
              <a:t>.</a:t>
            </a:r>
            <a:endParaRPr lang="ru-RU" sz="11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031023" y="4558343"/>
            <a:ext cx="631287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ТОР-5 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leaders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 new trailer sales,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endParaRPr lang="ru-RU" sz="1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61944" y="290116"/>
            <a:ext cx="57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The new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trailer market grew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by 24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%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15478"/>
              </p:ext>
            </p:extLst>
          </p:nvPr>
        </p:nvGraphicFramePr>
        <p:xfrm>
          <a:off x="1988561" y="4883688"/>
          <a:ext cx="6370044" cy="1531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511">
                  <a:extLst>
                    <a:ext uri="{9D8B030D-6E8A-4147-A177-3AD203B41FA5}">
                      <a16:colId xmlns:a16="http://schemas.microsoft.com/office/drawing/2014/main" val="586179301"/>
                    </a:ext>
                  </a:extLst>
                </a:gridCol>
                <a:gridCol w="1592511">
                  <a:extLst>
                    <a:ext uri="{9D8B030D-6E8A-4147-A177-3AD203B41FA5}">
                      <a16:colId xmlns:a16="http://schemas.microsoft.com/office/drawing/2014/main" val="1046229074"/>
                    </a:ext>
                  </a:extLst>
                </a:gridCol>
                <a:gridCol w="1592511">
                  <a:extLst>
                    <a:ext uri="{9D8B030D-6E8A-4147-A177-3AD203B41FA5}">
                      <a16:colId xmlns:a16="http://schemas.microsoft.com/office/drawing/2014/main" val="2961212445"/>
                    </a:ext>
                  </a:extLst>
                </a:gridCol>
                <a:gridCol w="1592511">
                  <a:extLst>
                    <a:ext uri="{9D8B030D-6E8A-4147-A177-3AD203B41FA5}">
                      <a16:colId xmlns:a16="http://schemas.microsoft.com/office/drawing/2014/main" val="206529212"/>
                    </a:ext>
                  </a:extLst>
                </a:gridCol>
              </a:tblGrid>
              <a:tr h="291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Brand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Q I 2021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Q I 2022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Dynamics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07614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TONAR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4896368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SCHMITZ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521639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KRONE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92419937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CENTRTRANSTECHMASH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54600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236107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NEFAZ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8997834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4 965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5 858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3914435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8 158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10 111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125088146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1537187" y="1784070"/>
            <a:ext cx="7209694" cy="263805"/>
            <a:chOff x="1556237" y="1806283"/>
            <a:chExt cx="7209694" cy="26380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231423" y="1806283"/>
              <a:ext cx="353450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Used trailer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market dynamics</a:t>
              </a:r>
              <a:endParaRPr lang="ru-RU" sz="1000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56237" y="1823867"/>
              <a:ext cx="349054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New trailer market dynamics</a:t>
              </a:r>
              <a:endParaRPr lang="ru-RU" sz="1000" b="1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840" y="1970591"/>
            <a:ext cx="7453669" cy="247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71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2696</TotalTime>
  <Words>172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313</cp:revision>
  <cp:lastPrinted>2022-04-29T09:15:39Z</cp:lastPrinted>
  <dcterms:created xsi:type="dcterms:W3CDTF">2017-01-10T10:06:35Z</dcterms:created>
  <dcterms:modified xsi:type="dcterms:W3CDTF">2022-04-29T10:10:50Z</dcterms:modified>
</cp:coreProperties>
</file>