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D88"/>
    <a:srgbClr val="5B9BD5"/>
    <a:srgbClr val="7F7F7F"/>
    <a:srgbClr val="00A249"/>
    <a:srgbClr val="006600"/>
    <a:srgbClr val="660066"/>
    <a:srgbClr val="FF4F4F"/>
    <a:srgbClr val="FF7575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184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4787-C391-41FE-B5AC-62F7C860F6CE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4518"/>
            <a:ext cx="5437821" cy="4465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7741-6548-4C97-A12F-9D08C0912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en.napinfo.ru/services/automotive-statistics/vehicle-manufactur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F78270C-D0ED-496A-B5E1-0261B47148AE}"/>
              </a:ext>
            </a:extLst>
          </p:cNvPr>
          <p:cNvSpPr txBox="1"/>
          <p:nvPr/>
        </p:nvSpPr>
        <p:spPr>
          <a:xfrm>
            <a:off x="1184986" y="735483"/>
            <a:ext cx="7813902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1050" dirty="0"/>
              <a:t>According to Russian Automotive Market Research, 248.7 thousand </a:t>
            </a:r>
            <a:r>
              <a:rPr lang="en-US" sz="1050" dirty="0" smtClean="0"/>
              <a:t>cars </a:t>
            </a:r>
            <a:r>
              <a:rPr lang="en-US" sz="1050" dirty="0"/>
              <a:t>(-31.6% </a:t>
            </a:r>
            <a:r>
              <a:rPr lang="en-US" sz="1050" dirty="0" smtClean="0"/>
              <a:t>on the </a:t>
            </a:r>
            <a:r>
              <a:rPr lang="en-US" sz="1050" dirty="0"/>
              <a:t>first quarter of 2021), 25.2 thousand light commercial vehicles (-10.1%), 17.4 thousand trucks (+9.2%) and 2.7 thousand buses (+5.6%) </a:t>
            </a:r>
            <a:r>
              <a:rPr lang="en-US" sz="1050" dirty="0" smtClean="0">
                <a:hlinkClick r:id="rId2"/>
              </a:rPr>
              <a:t>were produced</a:t>
            </a:r>
            <a:r>
              <a:rPr lang="ru-RU" sz="1050" dirty="0" smtClean="0">
                <a:hlinkClick r:id="rId2"/>
              </a:rPr>
              <a:t> </a:t>
            </a:r>
            <a:r>
              <a:rPr lang="en-US" sz="1050" dirty="0" smtClean="0"/>
              <a:t>in </a:t>
            </a:r>
            <a:r>
              <a:rPr lang="en-US" sz="1050" dirty="0"/>
              <a:t>the first quarter of 2022. Despite the growth in the </a:t>
            </a:r>
            <a:r>
              <a:rPr lang="en-US" sz="1050" dirty="0" smtClean="0"/>
              <a:t>truck and bus production in </a:t>
            </a:r>
            <a:r>
              <a:rPr lang="en-US" sz="1050" dirty="0"/>
              <a:t>the first quarter, in March 2022, production in all segments </a:t>
            </a:r>
            <a:r>
              <a:rPr lang="en-US" sz="1050" dirty="0" smtClean="0"/>
              <a:t>fell on February 2022 and </a:t>
            </a:r>
            <a:r>
              <a:rPr lang="en-US" sz="1050" dirty="0"/>
              <a:t>March 2021. The </a:t>
            </a:r>
            <a:r>
              <a:rPr lang="en-US" sz="1050" dirty="0" smtClean="0"/>
              <a:t>car production showed the sharpest decline, </a:t>
            </a:r>
            <a:r>
              <a:rPr lang="en-US" sz="1050" dirty="0"/>
              <a:t>in </a:t>
            </a:r>
            <a:r>
              <a:rPr lang="en-US" sz="1050" dirty="0" smtClean="0"/>
              <a:t>March, </a:t>
            </a:r>
            <a:r>
              <a:rPr lang="en-US" sz="1050" dirty="0"/>
              <a:t>it collapsed by 60.5% </a:t>
            </a:r>
            <a:r>
              <a:rPr lang="en-US" sz="1050" dirty="0" smtClean="0"/>
              <a:t>on February 2022 and </a:t>
            </a:r>
            <a:r>
              <a:rPr lang="en-US" sz="1050" dirty="0"/>
              <a:t>by 70.5% </a:t>
            </a:r>
            <a:r>
              <a:rPr lang="en-US" sz="1050" dirty="0" smtClean="0"/>
              <a:t>on March </a:t>
            </a:r>
            <a:r>
              <a:rPr lang="en-US" sz="1050" dirty="0"/>
              <a:t>2021</a:t>
            </a:r>
            <a:r>
              <a:rPr lang="en-US" sz="1050" dirty="0" smtClean="0"/>
              <a:t>. </a:t>
            </a:r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74860" y="180248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FF0000"/>
                </a:solidFill>
              </a:rPr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car production has </a:t>
            </a:r>
            <a:r>
              <a:rPr lang="en-US" sz="1600" dirty="0">
                <a:solidFill>
                  <a:srgbClr val="FF0000"/>
                </a:solidFill>
              </a:rPr>
              <a:t>decreased by almost a third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50049-D617-41C0-B576-DFE001B579D4}"/>
              </a:ext>
            </a:extLst>
          </p:cNvPr>
          <p:cNvSpPr txBox="1"/>
          <p:nvPr/>
        </p:nvSpPr>
        <p:spPr>
          <a:xfrm>
            <a:off x="4209469" y="630456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en-US" sz="9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CA10-215F-4658-89A3-0042EF6D7B33}"/>
              </a:ext>
            </a:extLst>
          </p:cNvPr>
          <p:cNvSpPr txBox="1"/>
          <p:nvPr/>
        </p:nvSpPr>
        <p:spPr>
          <a:xfrm>
            <a:off x="1857375" y="2305609"/>
            <a:ext cx="575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Vehicle production in Russia</a:t>
            </a:r>
            <a:r>
              <a:rPr lang="ru-RU" sz="1200" b="1" dirty="0" smtClean="0"/>
              <a:t>, </a:t>
            </a:r>
            <a:r>
              <a:rPr lang="en-US" sz="1200" b="1" dirty="0" smtClean="0"/>
              <a:t>Q I </a:t>
            </a:r>
            <a:r>
              <a:rPr lang="ru-RU" sz="1200" b="1" dirty="0" smtClean="0"/>
              <a:t>2022, </a:t>
            </a:r>
            <a:r>
              <a:rPr lang="en-US" sz="1200" b="1" dirty="0" smtClean="0"/>
              <a:t>units</a:t>
            </a:r>
            <a:endParaRPr lang="ru-RU" sz="1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717" y="2726426"/>
            <a:ext cx="6384769" cy="36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27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3468</TotalTime>
  <Words>132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426</cp:revision>
  <cp:lastPrinted>2022-04-26T08:26:43Z</cp:lastPrinted>
  <dcterms:created xsi:type="dcterms:W3CDTF">2017-01-10T10:06:35Z</dcterms:created>
  <dcterms:modified xsi:type="dcterms:W3CDTF">2022-04-26T09:13:04Z</dcterms:modified>
</cp:coreProperties>
</file>