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1410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automotive-statistics/automotive-statistic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3000" y="692594"/>
            <a:ext cx="7808447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/>
              <a:t>According to Russian Automotive Market Research, 38.1 thousand "fresh" </a:t>
            </a:r>
            <a:r>
              <a:rPr lang="en-US" sz="1100" dirty="0" smtClean="0">
                <a:hlinkClick r:id="rId2"/>
              </a:rPr>
              <a:t>used cars</a:t>
            </a:r>
            <a:r>
              <a:rPr lang="ru-RU" sz="1100" dirty="0" smtClean="0"/>
              <a:t> </a:t>
            </a:r>
            <a:r>
              <a:rPr lang="en-US" sz="1100" dirty="0" smtClean="0"/>
              <a:t>(aged up </a:t>
            </a:r>
            <a:r>
              <a:rPr lang="en-US" sz="1100" dirty="0"/>
              <a:t>to 3 </a:t>
            </a:r>
            <a:r>
              <a:rPr lang="en-US" sz="1100" dirty="0" smtClean="0"/>
              <a:t>years) </a:t>
            </a:r>
            <a:r>
              <a:rPr lang="en-US" sz="1100" dirty="0"/>
              <a:t>were sold in March 2022. Compared to March </a:t>
            </a:r>
            <a:r>
              <a:rPr lang="en-US" sz="1100" dirty="0" smtClean="0"/>
              <a:t>2021, </a:t>
            </a:r>
            <a:r>
              <a:rPr lang="en-US" sz="1100" dirty="0"/>
              <a:t>the segment showed </a:t>
            </a:r>
            <a:r>
              <a:rPr lang="en-US" sz="1100" dirty="0" smtClean="0"/>
              <a:t>slight growth (+</a:t>
            </a:r>
            <a:r>
              <a:rPr lang="en-US" sz="1100" dirty="0"/>
              <a:t>1.5%). The market </a:t>
            </a:r>
            <a:r>
              <a:rPr lang="en-US" sz="1100" dirty="0" smtClean="0"/>
              <a:t>of all </a:t>
            </a:r>
            <a:r>
              <a:rPr lang="en-US" sz="1100" dirty="0"/>
              <a:t>used cars has been shrinking for every month of the current year. So in March, sales of used </a:t>
            </a:r>
            <a:r>
              <a:rPr lang="en-US" sz="1100" dirty="0" smtClean="0"/>
              <a:t>cars </a:t>
            </a:r>
            <a:r>
              <a:rPr lang="en-US" sz="1100" dirty="0"/>
              <a:t>of all ages decreased by 11.4% and amounted to 420.3 thousand units. </a:t>
            </a:r>
            <a:r>
              <a:rPr lang="en-US" sz="1100" dirty="0" smtClean="0"/>
              <a:t>A total of </a:t>
            </a:r>
            <a:r>
              <a:rPr lang="en-US" sz="1100" dirty="0"/>
              <a:t>1.1 million </a:t>
            </a:r>
            <a:r>
              <a:rPr lang="en-US" sz="1100" dirty="0" smtClean="0"/>
              <a:t>used cars were </a:t>
            </a:r>
            <a:r>
              <a:rPr lang="en-US" sz="1100" dirty="0"/>
              <a:t>sold in the first quarter of </a:t>
            </a:r>
            <a:r>
              <a:rPr lang="en-US" sz="1100" dirty="0" smtClean="0"/>
              <a:t>2022, </a:t>
            </a:r>
            <a:r>
              <a:rPr lang="en-US" sz="1100" dirty="0"/>
              <a:t>which </a:t>
            </a:r>
            <a:r>
              <a:rPr lang="en-US" sz="1100" dirty="0" smtClean="0"/>
              <a:t>was a 10</a:t>
            </a:r>
            <a:r>
              <a:rPr lang="en-US" sz="1100" dirty="0"/>
              <a:t>% </a:t>
            </a:r>
            <a:r>
              <a:rPr lang="en-US" sz="1100" dirty="0" smtClean="0"/>
              <a:t>decline on the </a:t>
            </a:r>
            <a:r>
              <a:rPr lang="en-US" sz="1100" dirty="0"/>
              <a:t>first quarter of 2021, when 1.2 million used cars were sold</a:t>
            </a:r>
            <a:r>
              <a:rPr lang="en-US" sz="1100" dirty="0" smtClean="0"/>
              <a:t>.</a:t>
            </a:r>
            <a:endParaRPr lang="ru-RU" sz="1100" dirty="0" smtClean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06084"/>
              </p:ext>
            </p:extLst>
          </p:nvPr>
        </p:nvGraphicFramePr>
        <p:xfrm>
          <a:off x="5046784" y="2925097"/>
          <a:ext cx="3725199" cy="3088839"/>
        </p:xfrm>
        <a:graphic>
          <a:graphicData uri="http://schemas.openxmlformats.org/drawingml/2006/table">
            <a:tbl>
              <a:tblPr/>
              <a:tblGrid>
                <a:gridCol w="145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156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758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36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32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 units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Dynamics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,%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GRANTA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VESTA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KIA 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52676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HYUNDAI SOLARIS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61013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 CAMRY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14855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VOLKSWAGEN POLO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19736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HYUNDAI CRETA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16674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4x4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712205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LARGUS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0197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 RAV4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71458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Other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1" i="0" u="none" strike="noStrike" kern="120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100" b="1" i="0" u="none" strike="noStrike" kern="120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61944" y="290116"/>
            <a:ext cx="5718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Sales of "fresh" used cars have increased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336430" y="2473538"/>
            <a:ext cx="7423493" cy="272594"/>
            <a:chOff x="1392848" y="1888117"/>
            <a:chExt cx="7423493" cy="27259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94410" y="1899101"/>
              <a:ext cx="372193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ТОР-10  </a:t>
              </a: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used cars aged up to 3 years</a:t>
              </a:r>
              <a:endParaRPr lang="ru-RU" sz="11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392848" y="1888117"/>
              <a:ext cx="345537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Used car market dynamics</a:t>
              </a:r>
              <a:endParaRPr lang="ru-RU" sz="1100" b="1" dirty="0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80" y="2840631"/>
            <a:ext cx="3693432" cy="335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2639</TotalTime>
  <Words>299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296</cp:revision>
  <cp:lastPrinted>2022-04-27T09:04:41Z</cp:lastPrinted>
  <dcterms:created xsi:type="dcterms:W3CDTF">2017-01-10T10:06:35Z</dcterms:created>
  <dcterms:modified xsi:type="dcterms:W3CDTF">2022-04-27T09:47:58Z</dcterms:modified>
</cp:coreProperties>
</file>