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napinfo.ru/services/corporate-vehicle-market/corporate-vehicle-market-2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ru-RU" altLang="ru-RU" sz="1400" b="1" dirty="0">
              <a:solidFill>
                <a:srgbClr val="C1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32426" y="657425"/>
            <a:ext cx="7719021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100" dirty="0"/>
              <a:t>According to Russian Automotive Market Research</a:t>
            </a:r>
            <a:r>
              <a:rPr lang="en-US" sz="1100" dirty="0" smtClean="0"/>
              <a:t>,</a:t>
            </a:r>
            <a:r>
              <a:rPr lang="en-US" sz="1100" dirty="0"/>
              <a:t> </a:t>
            </a:r>
            <a:r>
              <a:rPr lang="en-US" sz="1100" dirty="0" smtClean="0"/>
              <a:t>in Q1 2022, </a:t>
            </a:r>
            <a:r>
              <a:rPr lang="en-US" sz="1100" dirty="0" smtClean="0">
                <a:hlinkClick r:id="rId2"/>
              </a:rPr>
              <a:t>new car sales to corporate clients</a:t>
            </a:r>
            <a:r>
              <a:rPr lang="ru-RU" sz="1100" dirty="0" smtClean="0">
                <a:hlinkClick r:id="rId2"/>
              </a:rPr>
              <a:t> </a:t>
            </a:r>
            <a:r>
              <a:rPr lang="en-US" sz="1100" dirty="0" smtClean="0"/>
              <a:t>grew by </a:t>
            </a:r>
            <a:r>
              <a:rPr lang="en-US" sz="1100" dirty="0"/>
              <a:t>8.4% </a:t>
            </a:r>
            <a:r>
              <a:rPr lang="en-US" sz="1100" dirty="0" smtClean="0"/>
              <a:t>on the similar period of 2021</a:t>
            </a:r>
            <a:r>
              <a:rPr lang="en-US" sz="1100" dirty="0"/>
              <a:t>. In </a:t>
            </a:r>
            <a:r>
              <a:rPr lang="en-US" sz="1100" dirty="0" smtClean="0"/>
              <a:t>Q I of </a:t>
            </a:r>
            <a:r>
              <a:rPr lang="en-US" sz="1100" dirty="0"/>
              <a:t>the current year, corporate clients purchased 59.0 thousand </a:t>
            </a:r>
            <a:r>
              <a:rPr lang="en-US" sz="1100" dirty="0" smtClean="0"/>
              <a:t>cars</a:t>
            </a:r>
            <a:r>
              <a:rPr lang="en-US" sz="1100" dirty="0"/>
              <a:t>. </a:t>
            </a:r>
            <a:r>
              <a:rPr lang="en-US" sz="1100" dirty="0" smtClean="0"/>
              <a:t>KIA </a:t>
            </a:r>
            <a:r>
              <a:rPr lang="en-US" sz="1100" dirty="0"/>
              <a:t>RIO model became the sales leader. Demand for it increased by 98.5</a:t>
            </a:r>
            <a:r>
              <a:rPr lang="en-US" sz="1100" dirty="0" smtClean="0"/>
              <a:t>%.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889C586-FDAA-4F70-8469-A81365A552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876234"/>
              </p:ext>
            </p:extLst>
          </p:nvPr>
        </p:nvGraphicFramePr>
        <p:xfrm>
          <a:off x="1326900" y="1901540"/>
          <a:ext cx="7545935" cy="4416342"/>
        </p:xfrm>
        <a:graphic>
          <a:graphicData uri="http://schemas.openxmlformats.org/drawingml/2006/table">
            <a:tbl>
              <a:tblPr/>
              <a:tblGrid>
                <a:gridCol w="1501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7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7386">
                  <a:extLst>
                    <a:ext uri="{9D8B030D-6E8A-4147-A177-3AD203B41FA5}">
                      <a16:colId xmlns:a16="http://schemas.microsoft.com/office/drawing/2014/main" val="872351515"/>
                    </a:ext>
                  </a:extLst>
                </a:gridCol>
                <a:gridCol w="1007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7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7386">
                  <a:extLst>
                    <a:ext uri="{9D8B030D-6E8A-4147-A177-3AD203B41FA5}">
                      <a16:colId xmlns:a16="http://schemas.microsoft.com/office/drawing/2014/main" val="1307235715"/>
                    </a:ext>
                  </a:extLst>
                </a:gridCol>
                <a:gridCol w="10073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910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Brand</a:t>
                      </a:r>
                      <a:r>
                        <a:rPr lang="ru-RU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kern="120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 I 2021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kern="120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 I 202</a:t>
                      </a:r>
                      <a:r>
                        <a:rPr lang="ru-RU" sz="1000" b="1" kern="120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/20</a:t>
                      </a:r>
                      <a:r>
                        <a:rPr 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22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kern="120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 I 2021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kern="120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 I 202</a:t>
                      </a:r>
                      <a:r>
                        <a:rPr lang="ru-RU" sz="1000" b="1" kern="120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en-US" sz="10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000" b="1" i="0" u="none" strike="noStrike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/202</a:t>
                      </a:r>
                      <a:r>
                        <a:rPr lang="en-US" sz="1000" b="1" i="0" u="none" strike="noStrike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103">
                <a:tc vMerge="1">
                  <a:txBody>
                    <a:bodyPr/>
                    <a:lstStyle/>
                    <a:p>
                      <a:pPr algn="ctr" fontAlgn="b"/>
                      <a:endParaRPr lang="ru-RU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C3E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Quantity</a:t>
                      </a:r>
                      <a:r>
                        <a:rPr lang="ru-RU" sz="10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thousand </a:t>
                      </a:r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units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Dynamics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Share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Dynamics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92" marR="8492" marT="84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22604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KIA RIO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VOLKSWAGEN POLO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LADA LARGUS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-26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5%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452676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HYUNDAI SOLARIS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5961013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TOYOTA CAMRY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714855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LADA VESTA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7119736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RENAULT DUSTER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916674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LADA GRANTA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-34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2%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712205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SKODA RAPID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1270197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LADA NIVA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4871458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RENAULT LOGAN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-11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8%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UAZ PATRIOT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NISSAN QASHQAI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LADA 4x4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-44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7%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en-US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TOYOTA RAV4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-4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6%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Other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6%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1%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-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008"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Total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: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54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59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4%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0%</a:t>
                      </a:r>
                      <a:endParaRPr lang="ru-RU" sz="1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en-US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ru-RU" sz="10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</a:t>
                      </a:r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C3E5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2259509" y="1546586"/>
            <a:ext cx="543085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New car sales to 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corporate clients</a:t>
            </a:r>
            <a:endParaRPr lang="ru-RU" sz="11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63770" y="280177"/>
            <a:ext cx="58863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smtClean="0">
                <a:solidFill>
                  <a:srgbClr val="FF0000"/>
                </a:solidFill>
              </a:rPr>
              <a:t>Leaders of corporate car sales in Q1 2022</a:t>
            </a:r>
            <a:endParaRPr lang="ru-RU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717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2875</TotalTime>
  <Words>523</Words>
  <Application>Microsoft Office PowerPoint</Application>
  <PresentationFormat>Экран (4:3)</PresentationFormat>
  <Paragraphs>133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282</cp:revision>
  <cp:lastPrinted>2021-01-12T08:54:06Z</cp:lastPrinted>
  <dcterms:created xsi:type="dcterms:W3CDTF">2017-01-10T10:06:35Z</dcterms:created>
  <dcterms:modified xsi:type="dcterms:W3CDTF">2022-04-21T12:58:43Z</dcterms:modified>
</cp:coreProperties>
</file>