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1452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en.napinfo.ru/services/spare-parts-market-analysis/tire-price-monitor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48483" y="154997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tire prices are coming to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78169" y="705548"/>
            <a:ext cx="78165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rgbClr val="212121"/>
                </a:solidFill>
              </a:rPr>
              <a:t>The agency </a:t>
            </a:r>
            <a:r>
              <a:rPr lang="en-US" sz="1100" dirty="0" smtClean="0">
                <a:solidFill>
                  <a:srgbClr val="212121"/>
                </a:solidFill>
              </a:rPr>
              <a:t>Russian </a:t>
            </a:r>
            <a:r>
              <a:rPr lang="en-US" sz="1100" dirty="0">
                <a:solidFill>
                  <a:srgbClr val="212121"/>
                </a:solidFill>
              </a:rPr>
              <a:t>Automotive Market Research </a:t>
            </a:r>
            <a:r>
              <a:rPr lang="en-US" sz="1100" dirty="0" smtClean="0">
                <a:solidFill>
                  <a:srgbClr val="212121"/>
                </a:solidFill>
              </a:rPr>
              <a:t>conducted </a:t>
            </a:r>
            <a:r>
              <a:rPr lang="en-US" sz="1100" dirty="0" smtClean="0">
                <a:solidFill>
                  <a:srgbClr val="212121"/>
                </a:solidFill>
                <a:hlinkClick r:id="rId2"/>
              </a:rPr>
              <a:t>a study on new tire prices</a:t>
            </a:r>
            <a:r>
              <a:rPr lang="ru-RU" sz="1100" dirty="0" smtClean="0">
                <a:solidFill>
                  <a:srgbClr val="212121"/>
                </a:solidFill>
              </a:rPr>
              <a:t> </a:t>
            </a:r>
            <a:r>
              <a:rPr lang="en-US" sz="1100" dirty="0" smtClean="0">
                <a:solidFill>
                  <a:srgbClr val="212121"/>
                </a:solidFill>
              </a:rPr>
              <a:t>by vehicle type, price segment, and seasonality </a:t>
            </a:r>
            <a:r>
              <a:rPr lang="en-US" sz="1100" dirty="0">
                <a:solidFill>
                  <a:srgbClr val="212121"/>
                </a:solidFill>
              </a:rPr>
              <a:t>for January-March </a:t>
            </a:r>
            <a:r>
              <a:rPr lang="en-US" sz="1100">
                <a:solidFill>
                  <a:srgbClr val="212121"/>
                </a:solidFill>
              </a:rPr>
              <a:t>2022</a:t>
            </a:r>
            <a:r>
              <a:rPr lang="en-US" sz="1100" smtClean="0">
                <a:solidFill>
                  <a:srgbClr val="212121"/>
                </a:solidFill>
              </a:rPr>
              <a:t>.</a:t>
            </a:r>
            <a:endParaRPr lang="ru-RU" sz="1100" dirty="0" smtClean="0">
              <a:solidFill>
                <a:srgbClr val="212121"/>
              </a:solidFill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sz="1100" dirty="0"/>
              <a:t>According to RAMR data, in March, average tire prices </a:t>
            </a:r>
            <a:r>
              <a:rPr lang="en-US" sz="1100" dirty="0" smtClean="0"/>
              <a:t>grew by </a:t>
            </a:r>
            <a:r>
              <a:rPr lang="en-US" sz="1100" dirty="0"/>
              <a:t>37</a:t>
            </a:r>
            <a:r>
              <a:rPr lang="en-US" sz="1100" dirty="0" smtClean="0"/>
              <a:t>% on January 2022. </a:t>
            </a:r>
            <a:endParaRPr lang="en-US" sz="1100" dirty="0"/>
          </a:p>
          <a:p>
            <a:pPr algn="just">
              <a:lnSpc>
                <a:spcPct val="150000"/>
              </a:lnSpc>
            </a:pPr>
            <a:r>
              <a:rPr lang="en-US" sz="1100" dirty="0" smtClean="0"/>
              <a:t>The largest price growth was shown by C segment: </a:t>
            </a:r>
            <a:r>
              <a:rPr lang="en-US" sz="1100" dirty="0"/>
              <a:t>summer tires </a:t>
            </a:r>
            <a:r>
              <a:rPr lang="en-US" sz="1100" dirty="0" smtClean="0"/>
              <a:t>appreciated by </a:t>
            </a:r>
            <a:r>
              <a:rPr lang="en-US" sz="1100" dirty="0"/>
              <a:t>49.4%, </a:t>
            </a:r>
            <a:r>
              <a:rPr lang="en-US" sz="1100" dirty="0" smtClean="0"/>
              <a:t>while winter ones - by </a:t>
            </a:r>
            <a:r>
              <a:rPr lang="en-US" sz="1100" dirty="0"/>
              <a:t>41.9%. </a:t>
            </a:r>
            <a:endParaRPr lang="en-US" sz="1100" dirty="0" smtClean="0"/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503485" y="2246962"/>
            <a:ext cx="64975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Tire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prices by price </a:t>
            </a:r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segment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in January-March 2022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962" y="2717775"/>
            <a:ext cx="6756976" cy="36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2683</TotalTime>
  <Words>82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286</cp:revision>
  <cp:lastPrinted>2021-01-12T08:54:06Z</cp:lastPrinted>
  <dcterms:created xsi:type="dcterms:W3CDTF">2017-01-10T10:06:35Z</dcterms:created>
  <dcterms:modified xsi:type="dcterms:W3CDTF">2022-03-29T08:13:04Z</dcterms:modified>
</cp:coreProperties>
</file>