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717"/>
    <a:srgbClr val="2C3E50"/>
    <a:srgbClr val="008080"/>
    <a:srgbClr val="006699"/>
    <a:srgbClr val="404040"/>
    <a:srgbClr val="FF7575"/>
    <a:srgbClr val="F7C7A7"/>
    <a:srgbClr val="615B5B"/>
    <a:srgbClr val="8AE693"/>
    <a:srgbClr val="AAC5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6" d="100"/>
          <a:sy n="106" d="100"/>
        </p:scale>
        <p:origin x="2148" y="1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30629"/>
            <a:ext cx="7486908" cy="453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Leaders </a:t>
            </a:r>
            <a:r>
              <a:rPr lang="en-US" sz="1400" dirty="0" smtClean="0"/>
              <a:t>by </a:t>
            </a:r>
            <a:r>
              <a:rPr lang="en-US" sz="1400" dirty="0"/>
              <a:t>residual value </a:t>
            </a:r>
            <a:r>
              <a:rPr lang="en-US" sz="1400" dirty="0" smtClean="0"/>
              <a:t>preservation among reefers</a:t>
            </a:r>
            <a:endParaRPr lang="ru-RU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1256537" y="707722"/>
            <a:ext cx="7670799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en-US" sz="1100" dirty="0" smtClean="0"/>
              <a:t>Following results </a:t>
            </a:r>
            <a:r>
              <a:rPr lang="en-US" sz="1100" dirty="0"/>
              <a:t>of </a:t>
            </a:r>
            <a:r>
              <a:rPr lang="en-US" sz="1100" dirty="0" smtClean="0"/>
              <a:t>Q IV 2021</a:t>
            </a:r>
            <a:r>
              <a:rPr lang="en-US" sz="1100" dirty="0"/>
              <a:t>, the </a:t>
            </a:r>
            <a:r>
              <a:rPr lang="en-US" sz="1100" dirty="0" smtClean="0"/>
              <a:t>agency Russian </a:t>
            </a:r>
            <a:r>
              <a:rPr lang="en-US" sz="1100" dirty="0"/>
              <a:t>Automotive Market Research </a:t>
            </a:r>
            <a:r>
              <a:rPr lang="en-US" sz="1100" dirty="0" smtClean="0"/>
              <a:t>updated </a:t>
            </a:r>
            <a:r>
              <a:rPr lang="en-US" sz="1100" dirty="0"/>
              <a:t>the </a:t>
            </a:r>
            <a:r>
              <a:rPr lang="ru-RU" sz="1100" u="sng" dirty="0" smtClean="0"/>
              <a:t>«</a:t>
            </a:r>
            <a:r>
              <a:rPr lang="en-US" sz="1100" u="sng" dirty="0" smtClean="0"/>
              <a:t>Forecast of residual value of TOP-150 trucks for 5 years</a:t>
            </a:r>
            <a:r>
              <a:rPr lang="ru-RU" sz="1100" u="sng" dirty="0" smtClean="0"/>
              <a:t>»</a:t>
            </a:r>
            <a:r>
              <a:rPr lang="en-US" sz="1100" u="sng" dirty="0" smtClean="0"/>
              <a:t> </a:t>
            </a:r>
            <a:r>
              <a:rPr lang="en-US" sz="1100" dirty="0" smtClean="0"/>
              <a:t>report.</a:t>
            </a:r>
          </a:p>
          <a:p>
            <a:pPr algn="just" fontAlgn="t">
              <a:spcAft>
                <a:spcPts val="600"/>
              </a:spcAft>
            </a:pPr>
            <a:r>
              <a:rPr lang="en-US" sz="1100" dirty="0"/>
              <a:t>According to RAMR, among the </a:t>
            </a:r>
            <a:r>
              <a:rPr lang="en-US" sz="1100" dirty="0" smtClean="0"/>
              <a:t>reefer models presented, </a:t>
            </a:r>
            <a:r>
              <a:rPr lang="en-US" sz="1100" dirty="0"/>
              <a:t>the first place </a:t>
            </a:r>
            <a:r>
              <a:rPr lang="en-US" sz="1100" dirty="0" smtClean="0"/>
              <a:t>by </a:t>
            </a:r>
            <a:r>
              <a:rPr lang="en-US" sz="1100" dirty="0"/>
              <a:t>residual value </a:t>
            </a:r>
            <a:r>
              <a:rPr lang="en-US" sz="1100" dirty="0" smtClean="0"/>
              <a:t>preservation after </a:t>
            </a:r>
            <a:r>
              <a:rPr lang="en-US" sz="1100" dirty="0"/>
              <a:t>3 years of </a:t>
            </a:r>
            <a:r>
              <a:rPr lang="en-US" sz="1100" dirty="0" smtClean="0"/>
              <a:t>operation will </a:t>
            </a:r>
            <a:r>
              <a:rPr lang="en-US" sz="1100" dirty="0"/>
              <a:t>be occupied by JAC N120 with a result of 86.1%. </a:t>
            </a:r>
            <a:r>
              <a:rPr lang="en-US" sz="1100" dirty="0" smtClean="0"/>
              <a:t>The second </a:t>
            </a:r>
            <a:r>
              <a:rPr lang="en-US" sz="1100" dirty="0"/>
              <a:t>place will </a:t>
            </a:r>
            <a:r>
              <a:rPr lang="en-US" sz="1100" dirty="0" smtClean="0"/>
              <a:t>belong to GAZ </a:t>
            </a:r>
            <a:r>
              <a:rPr lang="en-US" sz="1100" dirty="0"/>
              <a:t>GAZON </a:t>
            </a:r>
            <a:r>
              <a:rPr lang="en-US" sz="1100" dirty="0" smtClean="0"/>
              <a:t>NEXT, </a:t>
            </a:r>
            <a:r>
              <a:rPr lang="en-US" sz="1100" dirty="0"/>
              <a:t>which will retain 85.7% of its original cost</a:t>
            </a:r>
            <a:r>
              <a:rPr lang="en-US" sz="1100" dirty="0" smtClean="0"/>
              <a:t>.</a:t>
            </a:r>
          </a:p>
          <a:p>
            <a:pPr algn="just" fontAlgn="t">
              <a:spcAft>
                <a:spcPts val="600"/>
              </a:spcAft>
            </a:pPr>
            <a:r>
              <a:rPr lang="en-US" sz="1100" dirty="0"/>
              <a:t>After 5 years of operation, the leader </a:t>
            </a:r>
            <a:r>
              <a:rPr lang="en-US" sz="1100" dirty="0" smtClean="0"/>
              <a:t>by </a:t>
            </a:r>
            <a:r>
              <a:rPr lang="en-US" sz="1100" dirty="0"/>
              <a:t>residual value </a:t>
            </a:r>
            <a:r>
              <a:rPr lang="en-US" sz="1100" dirty="0" smtClean="0"/>
              <a:t>preservation will </a:t>
            </a:r>
            <a:r>
              <a:rPr lang="en-US" sz="1100" dirty="0"/>
              <a:t>be </a:t>
            </a:r>
            <a:r>
              <a:rPr lang="en-US" sz="1100" dirty="0" smtClean="0"/>
              <a:t>HINO </a:t>
            </a:r>
            <a:r>
              <a:rPr lang="en-US" sz="1100" dirty="0"/>
              <a:t>300 with a result of 72.7%. </a:t>
            </a:r>
            <a:r>
              <a:rPr lang="en-US" sz="1100" dirty="0" smtClean="0"/>
              <a:t>The second </a:t>
            </a:r>
            <a:r>
              <a:rPr lang="en-US" sz="1100" dirty="0"/>
              <a:t>place will be </a:t>
            </a:r>
            <a:r>
              <a:rPr lang="en-US" sz="1100" dirty="0" smtClean="0"/>
              <a:t>occupied by </a:t>
            </a:r>
            <a:r>
              <a:rPr lang="en-US" sz="1100" dirty="0"/>
              <a:t>JAC </a:t>
            </a:r>
            <a:r>
              <a:rPr lang="en-US" sz="1100" dirty="0" smtClean="0"/>
              <a:t>N120, </a:t>
            </a:r>
            <a:r>
              <a:rPr lang="en-US" sz="1100" dirty="0"/>
              <a:t>which will retain 71.6% of its original cost</a:t>
            </a:r>
            <a:r>
              <a:rPr lang="en-US" sz="1100"/>
              <a:t>. </a:t>
            </a:r>
            <a:endParaRPr lang="ru-RU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978195" y="2427359"/>
            <a:ext cx="7442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100" b="1" dirty="0"/>
              <a:t>Forecast of the </a:t>
            </a:r>
            <a:r>
              <a:rPr lang="en-US" sz="1100" b="1" dirty="0" smtClean="0"/>
              <a:t>reefer residual value, </a:t>
            </a:r>
            <a:r>
              <a:rPr lang="en-US" sz="1100" b="1" dirty="0"/>
              <a:t>TOP-5 models, %</a:t>
            </a:r>
            <a:endParaRPr lang="ru-RU" sz="11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280" y="2736969"/>
            <a:ext cx="7720894" cy="35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2798</TotalTime>
  <Words>143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269</cp:revision>
  <cp:lastPrinted>2021-05-31T06:48:07Z</cp:lastPrinted>
  <dcterms:created xsi:type="dcterms:W3CDTF">2017-01-10T10:06:35Z</dcterms:created>
  <dcterms:modified xsi:type="dcterms:W3CDTF">2022-02-28T13:57:01Z</dcterms:modified>
</cp:coreProperties>
</file>