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00CC"/>
    <a:srgbClr val="FF99FF"/>
    <a:srgbClr val="F45A5A"/>
    <a:srgbClr val="FF6565"/>
    <a:srgbClr val="C55A11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23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financial-capacity-of-the-automotive-mark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539E2F7-D476-441C-A61E-6F8A73B4D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154" y="2495393"/>
            <a:ext cx="7419975" cy="42767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512154" y="756455"/>
            <a:ext cx="745243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1100" dirty="0"/>
              <a:t>The marketing agency </a:t>
            </a:r>
            <a:r>
              <a:rPr lang="en-US" sz="1100" dirty="0" err="1">
                <a:hlinkClick r:id="rId3"/>
              </a:rPr>
              <a:t>NAPI</a:t>
            </a:r>
            <a:r>
              <a:rPr lang="ru-RU" sz="1100" dirty="0"/>
              <a:t> </a:t>
            </a:r>
            <a:r>
              <a:rPr lang="en-US" sz="1100" dirty="0"/>
              <a:t>analyzed the financial capacity of the new truck market* in May 2026. Since the beginning of the year, trucks have been purchased for 202.0 billion rubles, which was a 22.6% decline on the similar period of 2025.</a:t>
            </a:r>
            <a:endParaRPr lang="ru-RU" sz="1100" dirty="0"/>
          </a:p>
          <a:p>
            <a:pPr algn="just">
              <a:spcAft>
                <a:spcPts val="1200"/>
              </a:spcAft>
            </a:pPr>
            <a:r>
              <a:rPr lang="en-US" sz="1100" dirty="0" err="1"/>
              <a:t>KAMAZ</a:t>
            </a:r>
            <a:r>
              <a:rPr lang="en-US" sz="1100" dirty="0"/>
              <a:t> led TOP-10 brands by financial capacity with a result of 69.9 billion rubles. VALDAI (+189.1%) became the best truck in terms of financial capacity growth, reaching 6.4 billion rubles due to a significant increase in sales. </a:t>
            </a:r>
          </a:p>
          <a:p>
            <a:pPr algn="just">
              <a:spcAft>
                <a:spcPts val="1200"/>
              </a:spcAft>
            </a:pPr>
            <a:r>
              <a:rPr lang="en-US" sz="1100" dirty="0"/>
              <a:t>The sharpest decline in </a:t>
            </a:r>
            <a:r>
              <a:rPr lang="en-US" sz="1100" dirty="0">
                <a:hlinkClick r:id="rId4"/>
              </a:rPr>
              <a:t>financial capacity</a:t>
            </a:r>
            <a:r>
              <a:rPr lang="ru-RU" sz="1100" dirty="0"/>
              <a:t> </a:t>
            </a:r>
            <a:r>
              <a:rPr lang="en-US" sz="1100" dirty="0"/>
              <a:t>was shown by </a:t>
            </a:r>
            <a:r>
              <a:rPr lang="en-US" sz="1100" dirty="0" err="1"/>
              <a:t>SITRAK</a:t>
            </a:r>
            <a:r>
              <a:rPr lang="en-US" sz="1100" dirty="0"/>
              <a:t> (-62.4%), </a:t>
            </a:r>
            <a:r>
              <a:rPr lang="en-US" sz="1100" dirty="0" err="1"/>
              <a:t>SHACMAN</a:t>
            </a:r>
            <a:r>
              <a:rPr lang="en-US" sz="1100" dirty="0"/>
              <a:t> (-48.8%), and </a:t>
            </a:r>
            <a:r>
              <a:rPr lang="en-US" sz="1100" dirty="0" err="1"/>
              <a:t>GAZ</a:t>
            </a:r>
            <a:r>
              <a:rPr lang="en-US" sz="1100" dirty="0"/>
              <a:t> (-35.4%) brands: their sales fell below market averages in January-May. </a:t>
            </a:r>
          </a:p>
          <a:p>
            <a:pPr algn="just">
              <a:spcAft>
                <a:spcPts val="1200"/>
              </a:spcAft>
            </a:pPr>
            <a:r>
              <a:rPr lang="en-US" sz="1100" dirty="0"/>
              <a:t>The financial capacity of TOP-10 brands amounted to 169.1 billion rubles, which was a 20.6% decline on the previous year.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594159" y="243972"/>
            <a:ext cx="7370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truck brands lead the market in terms of financial capacity?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0C40D5-D42B-4525-B644-ECAC9EB92973}"/>
              </a:ext>
            </a:extLst>
          </p:cNvPr>
          <p:cNvSpPr txBox="1"/>
          <p:nvPr/>
        </p:nvSpPr>
        <p:spPr>
          <a:xfrm>
            <a:off x="783399" y="6383196"/>
            <a:ext cx="183736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</a:t>
            </a:r>
            <a:r>
              <a:rPr lang="en-US" sz="900" dirty="0"/>
              <a:t> vehicles with </a:t>
            </a:r>
            <a:r>
              <a:rPr lang="en-US" sz="900" dirty="0" err="1"/>
              <a:t>GVW</a:t>
            </a:r>
            <a:r>
              <a:rPr lang="en-US" sz="900" dirty="0"/>
              <a:t> of over 6 tons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28080224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2157</TotalTime>
  <Words>165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418</cp:revision>
  <cp:lastPrinted>2025-02-13T07:23:18Z</cp:lastPrinted>
  <dcterms:created xsi:type="dcterms:W3CDTF">2022-08-09T13:01:09Z</dcterms:created>
  <dcterms:modified xsi:type="dcterms:W3CDTF">2026-06-24T09:39:20Z</dcterms:modified>
</cp:coreProperties>
</file>