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4481"/>
    <a:srgbClr val="BA6AA9"/>
    <a:srgbClr val="C787B9"/>
    <a:srgbClr val="F7BBD3"/>
    <a:srgbClr val="EDB35D"/>
    <a:srgbClr val="C179B2"/>
    <a:srgbClr val="C343CD"/>
    <a:srgbClr val="DAB0D1"/>
    <a:srgbClr val="B45CA1"/>
    <a:srgbClr val="EAF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7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7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services/residual-value-of-cars-and-special-purpose-vehicles/trailer-and-semitrailer-residual-value/" TargetMode="External"/><Relationship Id="rId2" Type="http://schemas.openxmlformats.org/officeDocument/2006/relationships/hyperlink" Target="https://en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504950" y="752509"/>
            <a:ext cx="747921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1200"/>
              </a:spcAft>
            </a:pPr>
            <a:r>
              <a:rPr lang="en-US" sz="1100" dirty="0">
                <a:latin typeface="+mj-lt"/>
              </a:rPr>
              <a:t>The marketing agency </a:t>
            </a:r>
            <a:r>
              <a:rPr lang="en-US" sz="1100" dirty="0" err="1">
                <a:latin typeface="+mj-lt"/>
                <a:cs typeface="Arial" panose="020B0604020202020204" pitchFamily="34" charset="0"/>
                <a:hlinkClick r:id="rId2"/>
              </a:rPr>
              <a:t>NAPI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2"/>
              </a:rPr>
              <a:t> </a:t>
            </a:r>
            <a:r>
              <a:rPr lang="en-US" sz="1100" dirty="0">
                <a:latin typeface="+mj-lt"/>
              </a:rPr>
              <a:t>updated its </a:t>
            </a:r>
            <a:r>
              <a:rPr lang="en-US" sz="1100" dirty="0">
                <a:latin typeface="+mj-lt"/>
                <a:hlinkClick r:id="rId3"/>
              </a:rPr>
              <a:t>“</a:t>
            </a:r>
            <a:r>
              <a:rPr lang="en-US" sz="1100" dirty="0">
                <a:latin typeface="+mj-lt"/>
                <a:cs typeface="Arial" panose="020B0604020202020204" pitchFamily="34" charset="0"/>
                <a:hlinkClick r:id="rId3"/>
              </a:rPr>
              <a:t>Residual value of trailers and semi-trailers</a:t>
            </a:r>
            <a:r>
              <a:rPr lang="en-US" sz="1100" dirty="0">
                <a:latin typeface="+mj-lt"/>
              </a:rPr>
              <a:t>" report for Q I 2026. Among the five- and ten-year-old tank trailers shown in the graph, </a:t>
            </a:r>
            <a:r>
              <a:rPr lang="en-US" sz="1100" dirty="0" err="1">
                <a:latin typeface="+mj-lt"/>
              </a:rPr>
              <a:t>KAESSBOHRER</a:t>
            </a:r>
            <a:r>
              <a:rPr lang="en-US" sz="1100" dirty="0">
                <a:latin typeface="+mj-lt"/>
              </a:rPr>
              <a:t> could be sold at the highest price last quarter, with an average price of 7.6 million rubles and 3.3 million rubles, respectively.</a:t>
            </a:r>
          </a:p>
          <a:p>
            <a:pPr algn="just" fontAlgn="t">
              <a:spcAft>
                <a:spcPts val="1200"/>
              </a:spcAft>
            </a:pPr>
            <a:r>
              <a:rPr lang="en-US" sz="1100" dirty="0" err="1">
                <a:latin typeface="+mj-lt"/>
              </a:rPr>
              <a:t>KAESSBOHRER</a:t>
            </a:r>
            <a:r>
              <a:rPr lang="en-US" sz="1100" dirty="0">
                <a:latin typeface="+mj-lt"/>
              </a:rPr>
              <a:t> became the leader by residual value preservation relative to the price for a new tank trailer after five years of operation. Having sold a five-year-old tank trailer, the owner could purchase a new </a:t>
            </a:r>
            <a:r>
              <a:rPr lang="en-US" sz="1100" dirty="0" err="1">
                <a:latin typeface="+mj-lt"/>
              </a:rPr>
              <a:t>KAESSBOHRER</a:t>
            </a:r>
            <a:r>
              <a:rPr lang="en-US" sz="1100" dirty="0">
                <a:latin typeface="+mj-lt"/>
              </a:rPr>
              <a:t> additionally paying 32.1% of its price in Q IV last year. After 10 years of operation, </a:t>
            </a:r>
            <a:r>
              <a:rPr lang="en-US" sz="1100" dirty="0" err="1">
                <a:latin typeface="+mj-lt"/>
              </a:rPr>
              <a:t>BONUM</a:t>
            </a:r>
            <a:r>
              <a:rPr lang="en-US" sz="1100" dirty="0">
                <a:latin typeface="+mj-lt"/>
              </a:rPr>
              <a:t> led in terms of residual value preservation relative to the price for a new tank trailer. Having sold a ten-year-old tank trailer, the owner could purchase a new </a:t>
            </a:r>
            <a:r>
              <a:rPr lang="en-US" sz="1100" dirty="0" err="1">
                <a:latin typeface="+mj-lt"/>
              </a:rPr>
              <a:t>BONUM</a:t>
            </a:r>
            <a:r>
              <a:rPr lang="en-US" sz="1100" dirty="0">
                <a:latin typeface="+mj-lt"/>
              </a:rPr>
              <a:t> additionally paying 59.6% of its price in the previous quarter.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04950" y="268661"/>
            <a:ext cx="733759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tank trailer retained their value best in Q I 2026?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A90C54F-399A-427E-B0E3-BB868B8046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9319" y="2498241"/>
            <a:ext cx="7610475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9440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1935</TotalTime>
  <Words>170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210</cp:revision>
  <cp:lastPrinted>2025-07-28T08:48:26Z</cp:lastPrinted>
  <dcterms:created xsi:type="dcterms:W3CDTF">2022-08-09T13:01:09Z</dcterms:created>
  <dcterms:modified xsi:type="dcterms:W3CDTF">2026-05-06T10:15:55Z</dcterms:modified>
</cp:coreProperties>
</file>