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54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4E6"/>
    <a:srgbClr val="B8D9A3"/>
    <a:srgbClr val="599AD5"/>
    <a:srgbClr val="83B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40" autoAdjust="0"/>
    <p:restoredTop sz="94660"/>
  </p:normalViewPr>
  <p:slideViewPr>
    <p:cSldViewPr snapToGrid="0">
      <p:cViewPr>
        <p:scale>
          <a:sx n="100" d="100"/>
          <a:sy n="100" d="100"/>
        </p:scale>
        <p:origin x="19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2AB7D-CBD3-4BBA-BD7B-D80EB51DD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3D42BE-803A-4A21-928C-1BE50A5E0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FF369C-E9F1-45D6-9B00-49894525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4D54B-B6B4-4804-AB2B-0ACEB375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A483B-25D2-4546-BE11-DEE6717E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2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EFA4E-3EFB-4E5C-83CE-79F1B2D3B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C30CA9-17A7-4CC9-BE60-56432F47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B97CA-F67D-4ACB-BDD7-A3C37F62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67FA14-BBD3-46FD-A7CE-7D9D317E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6D013-7829-4D66-B7C6-86438D11B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5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29E9A1-6587-4695-AAD4-5E57A66D4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183294-AB05-46D6-A1E5-020763E89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C5421B-E0A9-4692-A966-6AB32570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8D2A34-3029-469A-8DE6-23205864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A009E7-E876-46B4-83C5-80990A80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3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E5724-50A2-4610-8685-7127099A3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8C65D-1759-414D-971E-4DBB879CC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018D0C-E504-46D5-BA46-F42B292BB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E1FCCF-32B8-455D-8886-EF5A3321D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9824C1-B5C1-43ED-8949-BC787FFF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6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1C73E-601F-4BF3-A73B-12097057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E49A9A-1B9C-4200-9913-06A10488C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6FB8D-918C-4236-80D8-7C3AE0EA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42CA6-0DC0-43CA-9A6F-B62D9D45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6F880-A45E-45A4-BE22-EEA5981B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1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BC62C1-8194-4651-A22F-18B1403A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CD0AA2-E4C4-4376-8F9B-0776647CC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306394-C9D2-4982-82FD-423D96344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486608-1A0E-495E-9BA2-B6E85E70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773588-4998-466F-8234-4C239EE64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318B41-8D5B-427F-891E-17ABFA4B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5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71D3B-478A-4560-A6C7-AA78DB6F6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C5E3D7-8AD1-4084-862A-12665D869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4D28D4-27E0-4769-B153-BD8478DA4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57C363-142B-4957-91E0-AB88BECC6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75A6C9-F20D-4DF5-AB58-EDF39CC599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01898C-272F-4239-A767-9FE73BEA5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0DDEC7-D22F-43A1-A21F-D405C5418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25157E5-0E0F-49BA-A5C6-952087BA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9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D0DBA-7B90-48C9-88DB-CC8231295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ACBC5C-E51E-41A3-910A-29232079C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6B5369-9F22-4E7A-955C-B1758373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549EC3-05DA-4CB2-93D3-BC5D38B2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E6E436-44C8-464B-B695-1EF3064C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282C3B-585F-4789-8696-936043DA7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D8B2FD-6B72-4B21-B557-23B8AF002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6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0206-BA25-46D3-AFBF-AB04E3C3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08B0C3-EE23-4DC8-B30F-05D07EC82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B99BBF-1475-4587-A0BE-43893911A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54EBA7-9CF9-4ADF-AEFE-4B08B347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C07795-F0DE-49A2-AA02-14D992B9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50F48C-F215-45F9-AF36-20F29CD9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4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07DB3-9C12-464A-97E8-FB2474018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4C7783-1DF1-49D7-8AF0-FDE942F53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D8CEE5-AF49-4B05-853C-5C1236A18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E217C6-806C-4519-A3BF-E04CD0B85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D7844B-CC06-4474-89A5-86D82453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4F46C8-96ED-4D6B-9781-E607B0266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0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275A5-A2C6-41B4-A5E5-A0660523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EED1A6-6420-48F8-957E-FBA61145A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60FDE-F1CD-48C4-94F3-5E2152ACA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B1C850-CAD9-4A65-9464-B2A588CE0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9A5BA-A0D0-444A-A33B-CB1BDA0E8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4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hyperlink" Target="https://en.napinfo.ru/services/automotive-statistics/new-and-used-electric-and-hybrid-car-sales/" TargetMode="External"/><Relationship Id="rId4" Type="http://schemas.openxmlformats.org/officeDocument/2006/relationships/hyperlink" Target="https://en.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050A4-766F-2CEE-5817-BA4F30695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38C763C-506F-1AA1-754E-23A43CDB5BC7}"/>
              </a:ext>
            </a:extLst>
          </p:cNvPr>
          <p:cNvSpPr/>
          <p:nvPr/>
        </p:nvSpPr>
        <p:spPr>
          <a:xfrm>
            <a:off x="11710979" y="217880"/>
            <a:ext cx="255304" cy="255304"/>
          </a:xfrm>
          <a:prstGeom prst="rect">
            <a:avLst/>
          </a:prstGeom>
          <a:solidFill>
            <a:srgbClr val="212F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901F88-3B17-C55D-4EA7-8CA6CE4EA1B3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1CF2F-19B6-4B01-91BB-CDBA096AD5BE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71571B02-C5D5-6EF9-B9D6-CDBAF07F7866}"/>
              </a:ext>
            </a:extLst>
          </p:cNvPr>
          <p:cNvCxnSpPr/>
          <p:nvPr/>
        </p:nvCxnSpPr>
        <p:spPr>
          <a:xfrm>
            <a:off x="1426671" y="574112"/>
            <a:ext cx="1053121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66A770F-6D41-4F0E-4C64-E9714ADEC2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7" y="309612"/>
            <a:ext cx="998486" cy="583020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E508E45-F5B2-317B-9B03-315437C3D80B}"/>
              </a:ext>
            </a:extLst>
          </p:cNvPr>
          <p:cNvSpPr txBox="1">
            <a:spLocks/>
          </p:cNvSpPr>
          <p:nvPr/>
        </p:nvSpPr>
        <p:spPr>
          <a:xfrm>
            <a:off x="1306158" y="137340"/>
            <a:ext cx="10329588" cy="453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algn="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rgbClr val="333F50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regions saw hundreds-of-percent growth in electric and plug-in hybrid car sales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77B47EFD-5075-FC68-BFCB-4AE95E05BBA3}"/>
              </a:ext>
            </a:extLst>
          </p:cNvPr>
          <p:cNvSpPr txBox="1"/>
          <p:nvPr/>
        </p:nvSpPr>
        <p:spPr>
          <a:xfrm>
            <a:off x="731680" y="6297197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B6F7B10-875C-56EB-9ED3-4C0D59A61F52}"/>
              </a:ext>
            </a:extLst>
          </p:cNvPr>
          <p:cNvCxnSpPr>
            <a:cxnSpLocks/>
          </p:cNvCxnSpPr>
          <p:nvPr/>
        </p:nvCxnSpPr>
        <p:spPr>
          <a:xfrm flipH="1">
            <a:off x="1162050" y="6226642"/>
            <a:ext cx="10804233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67AA205-5281-336B-4CB1-79AA85CB824A}"/>
              </a:ext>
            </a:extLst>
          </p:cNvPr>
          <p:cNvSpPr txBox="1"/>
          <p:nvPr/>
        </p:nvSpPr>
        <p:spPr>
          <a:xfrm>
            <a:off x="1443075" y="726358"/>
            <a:ext cx="10600502" cy="1322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sz="1200" dirty="0"/>
              <a:t>The marketing agency </a:t>
            </a:r>
            <a:r>
              <a:rPr lang="en-US" sz="1200" dirty="0" err="1">
                <a:hlinkClick r:id="rId4"/>
              </a:rPr>
              <a:t>NAPI</a:t>
            </a:r>
            <a:r>
              <a:rPr lang="en-US" sz="1200" dirty="0"/>
              <a:t> analyzed sales of new electric and plug-in hybrid cars across Russian regions.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sz="1200" dirty="0"/>
              <a:t>Following results of H I 2026, the TOP-10 list of regions are largely consistent for both electric and plug-in hybrid car sales. Moscow, the Moscow region, Saint Petersburg, the Krasnodar region, the </a:t>
            </a:r>
            <a:r>
              <a:rPr lang="en-US" sz="1200" dirty="0" err="1"/>
              <a:t>Tatarstan</a:t>
            </a:r>
            <a:r>
              <a:rPr lang="en-US" sz="1200" dirty="0"/>
              <a:t> Republic, the Sverdlovsk region, and the Nizhny Novgorod region entered the TOP‑10. 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sz="1200" dirty="0"/>
              <a:t>However, the regions leading by growth rates of </a:t>
            </a:r>
            <a:r>
              <a:rPr lang="en-US" sz="1200" dirty="0">
                <a:hlinkClick r:id="rId5"/>
              </a:rPr>
              <a:t>electric and plug-in hybrid car</a:t>
            </a:r>
            <a:r>
              <a:rPr lang="ru-RU" sz="1200" dirty="0"/>
              <a:t> </a:t>
            </a:r>
            <a:r>
              <a:rPr lang="en-US" sz="1200" dirty="0"/>
              <a:t>sales differ significantly. Only one region entered the TOP‑10 — the Leningrad region. Moreover, in the Leningrad region, the growth in hybrid car sales substantially outpaced that of electric cars: 454.3% and 300.0%, respectively.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84190A-F79C-408D-A7B5-06EFEA8282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356" y="2301945"/>
            <a:ext cx="105822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8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149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37</cp:revision>
  <dcterms:created xsi:type="dcterms:W3CDTF">2026-07-21T05:53:54Z</dcterms:created>
  <dcterms:modified xsi:type="dcterms:W3CDTF">2026-07-24T07:20:19Z</dcterms:modified>
</cp:coreProperties>
</file>