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5BA1"/>
    <a:srgbClr val="EBD5E7"/>
    <a:srgbClr val="CA62AC"/>
    <a:srgbClr val="E993D0"/>
    <a:srgbClr val="FCECFE"/>
    <a:srgbClr val="F9D7FD"/>
    <a:srgbClr val="FDE7EC"/>
    <a:srgbClr val="FCDCE4"/>
    <a:srgbClr val="F686A3"/>
    <a:srgbClr val="FDD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 snapToGrid="0">
      <p:cViewPr>
        <p:scale>
          <a:sx n="90" d="100"/>
          <a:sy n="90" d="100"/>
        </p:scale>
        <p:origin x="252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vehicle-prices/new-car-prices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5603357" y="6580386"/>
            <a:ext cx="308522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199" y="284154"/>
            <a:ext cx="408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</a:rPr>
              <a:t>Which cars depreciated in June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6375" y="1764613"/>
            <a:ext cx="7381876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1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New car prices</a:t>
            </a:r>
            <a:r>
              <a:rPr lang="ru-RU" sz="1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Rub</a:t>
            </a:r>
            <a:endParaRPr lang="ru-RU" sz="1050" b="1" dirty="0">
              <a:effectLst/>
              <a:latin typeface="+mj-lt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256" y="766006"/>
            <a:ext cx="7672114" cy="99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200" dirty="0">
                <a:latin typeface="+mj-lt"/>
              </a:rPr>
              <a:t>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 analyzed </a:t>
            </a:r>
            <a:r>
              <a:rPr lang="en-US" sz="1200" dirty="0">
                <a:latin typeface="+mj-lt"/>
                <a:hlinkClick r:id="rId3"/>
              </a:rPr>
              <a:t>the recommended retail prices (</a:t>
            </a:r>
            <a:r>
              <a:rPr lang="en-US" sz="1200" dirty="0" err="1">
                <a:latin typeface="+mj-lt"/>
                <a:hlinkClick r:id="rId3"/>
              </a:rPr>
              <a:t>RRP</a:t>
            </a:r>
            <a:r>
              <a:rPr lang="en-US" sz="1200" dirty="0">
                <a:latin typeface="+mj-lt"/>
                <a:hlinkClick r:id="rId3"/>
              </a:rPr>
              <a:t>)</a:t>
            </a:r>
            <a:r>
              <a:rPr lang="ru-RU" sz="1200" dirty="0">
                <a:latin typeface="+mj-lt"/>
                <a:hlinkClick r:id="rId3"/>
              </a:rPr>
              <a:t> </a:t>
            </a:r>
            <a:r>
              <a:rPr lang="en-US" sz="1200" dirty="0">
                <a:latin typeface="+mj-lt"/>
              </a:rPr>
              <a:t>for new cars in June 2024. Compared to May 2024, prices for 2</a:t>
            </a:r>
            <a:r>
              <a:rPr lang="ru-RU" sz="1200" dirty="0">
                <a:latin typeface="+mj-lt"/>
              </a:rPr>
              <a:t>1</a:t>
            </a:r>
            <a:r>
              <a:rPr lang="en-US" sz="1200" dirty="0">
                <a:latin typeface="+mj-lt"/>
              </a:rPr>
              <a:t> versions changed. Prices have decreased for </a:t>
            </a:r>
            <a:r>
              <a:rPr lang="ru-RU" sz="1200" dirty="0">
                <a:latin typeface="+mj-lt"/>
              </a:rPr>
              <a:t>4</a:t>
            </a:r>
            <a:r>
              <a:rPr lang="en-US" sz="1200" dirty="0">
                <a:latin typeface="+mj-lt"/>
              </a:rPr>
              <a:t> LADA, </a:t>
            </a:r>
            <a:r>
              <a:rPr lang="en-US" sz="1200" dirty="0" err="1">
                <a:latin typeface="+mj-lt"/>
              </a:rPr>
              <a:t>BAIC</a:t>
            </a:r>
            <a:r>
              <a:rPr lang="en-US" sz="1200" dirty="0">
                <a:latin typeface="+mj-lt"/>
              </a:rPr>
              <a:t>, and </a:t>
            </a:r>
            <a:r>
              <a:rPr lang="en-US" sz="1200" dirty="0" err="1">
                <a:latin typeface="+mj-lt"/>
              </a:rPr>
              <a:t>FORTHING</a:t>
            </a:r>
            <a:r>
              <a:rPr lang="en-US" sz="1200" dirty="0">
                <a:latin typeface="+mj-lt"/>
              </a:rPr>
              <a:t> versions. The price reduction varied from 0.5% to 25.5%. Prices for 17 </a:t>
            </a:r>
            <a:r>
              <a:rPr lang="en-US" sz="1200" dirty="0" err="1">
                <a:latin typeface="+mj-lt"/>
              </a:rPr>
              <a:t>CHANGAN</a:t>
            </a:r>
            <a:r>
              <a:rPr lang="en-US" sz="1200" dirty="0">
                <a:latin typeface="+mj-lt"/>
              </a:rPr>
              <a:t>, </a:t>
            </a:r>
            <a:r>
              <a:rPr lang="en-US" sz="1200" dirty="0" err="1">
                <a:latin typeface="+mj-lt"/>
              </a:rPr>
              <a:t>GEELY</a:t>
            </a:r>
            <a:r>
              <a:rPr lang="en-US" sz="1200" dirty="0">
                <a:latin typeface="+mj-lt"/>
              </a:rPr>
              <a:t>, LADA, </a:t>
            </a:r>
            <a:r>
              <a:rPr lang="en-US" sz="1200" dirty="0" err="1">
                <a:latin typeface="+mj-lt"/>
              </a:rPr>
              <a:t>UAZ</a:t>
            </a:r>
            <a:r>
              <a:rPr lang="en-US" sz="1200" dirty="0">
                <a:latin typeface="+mj-lt"/>
              </a:rPr>
              <a:t>, and </a:t>
            </a:r>
            <a:r>
              <a:rPr lang="en-US" sz="1200" dirty="0" err="1">
                <a:latin typeface="+mj-lt"/>
              </a:rPr>
              <a:t>MOSKVICH</a:t>
            </a:r>
            <a:r>
              <a:rPr lang="en-US" sz="1200" dirty="0">
                <a:latin typeface="+mj-lt"/>
              </a:rPr>
              <a:t> versions increased in June. The price growth varied from 0.1% to 4.1%.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FB2B5C-F098-41AE-A254-9A147DE29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276" y="2194685"/>
            <a:ext cx="741997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07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100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63</cp:revision>
  <cp:lastPrinted>2024-07-04T08:30:32Z</cp:lastPrinted>
  <dcterms:created xsi:type="dcterms:W3CDTF">2022-08-09T13:01:09Z</dcterms:created>
  <dcterms:modified xsi:type="dcterms:W3CDTF">2024-07-04T11:11:57Z</dcterms:modified>
</cp:coreProperties>
</file>