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797675"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Анна Кустакова" initials="АК" lastIdx="1" clrIdx="0">
    <p:extLst>
      <p:ext uri="{19B8F6BF-5375-455C-9EA6-DF929625EA0E}">
        <p15:presenceInfo xmlns:p15="http://schemas.microsoft.com/office/powerpoint/2012/main" userId="S-1-5-21-383357151-2991069858-1596914116-51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D7ED"/>
    <a:srgbClr val="E4EEF8"/>
    <a:srgbClr val="B4D79D"/>
    <a:srgbClr val="EAF4E4"/>
    <a:srgbClr val="B4C7E7"/>
    <a:srgbClr val="A9D18E"/>
    <a:srgbClr val="F8ECE0"/>
    <a:srgbClr val="FDF6E3"/>
    <a:srgbClr val="F0F5F6"/>
    <a:srgbClr val="F8F4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86" autoAdjust="0"/>
    <p:restoredTop sz="95878" autoAdjust="0"/>
  </p:normalViewPr>
  <p:slideViewPr>
    <p:cSldViewPr snapToGrid="0">
      <p:cViewPr varScale="1">
        <p:scale>
          <a:sx n="107" d="100"/>
          <a:sy n="107" d="100"/>
        </p:scale>
        <p:origin x="203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7/16/2025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969003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7/16/2025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1880294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7/16/2025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925332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E3D5989-14C6-404C-8A65-40B5B34DAE63}" type="datetimeFigureOut">
              <a:rPr lang="en-US" smtClean="0"/>
              <a:t>7/16/2025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70634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E3D5989-14C6-404C-8A65-40B5B34DAE63}" type="datetimeFigureOut">
              <a:rPr lang="en-US" smtClean="0"/>
              <a:t>7/16/2025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749216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E3D5989-14C6-404C-8A65-40B5B34DAE63}" type="datetimeFigureOut">
              <a:rPr lang="en-US" smtClean="0"/>
              <a:t>7/16/2025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1570667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E3D5989-14C6-404C-8A65-40B5B34DAE63}" type="datetimeFigureOut">
              <a:rPr lang="en-US" smtClean="0"/>
              <a:t>7/16/2025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590155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E3D5989-14C6-404C-8A65-40B5B34DAE63}" type="datetimeFigureOut">
              <a:rPr lang="en-US" smtClean="0"/>
              <a:t>7/16/2025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76342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D5989-14C6-404C-8A65-40B5B34DAE63}" type="datetimeFigureOut">
              <a:rPr lang="en-US" smtClean="0"/>
              <a:t>7/16/2025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191823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E3D5989-14C6-404C-8A65-40B5B34DAE63}" type="datetimeFigureOut">
              <a:rPr lang="en-US" smtClean="0"/>
              <a:t>7/16/2025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2319997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AE3D5989-14C6-404C-8A65-40B5B34DAE63}" type="datetimeFigureOut">
              <a:rPr lang="en-US" smtClean="0"/>
              <a:t>7/16/2025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DA2F48-50C3-457A-8AE0-18D3E6A1B6D3}" type="slidenum">
              <a:rPr lang="en-US" smtClean="0"/>
              <a:t>‹#›</a:t>
            </a:fld>
            <a:endParaRPr lang="en-US"/>
          </a:p>
        </p:txBody>
      </p:sp>
    </p:spTree>
    <p:extLst>
      <p:ext uri="{BB962C8B-B14F-4D97-AF65-F5344CB8AC3E}">
        <p14:creationId xmlns:p14="http://schemas.microsoft.com/office/powerpoint/2010/main" val="394116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D5989-14C6-404C-8A65-40B5B34DAE63}" type="datetimeFigureOut">
              <a:rPr lang="en-US" smtClean="0"/>
              <a:t>7/16/2025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A2F48-50C3-457A-8AE0-18D3E6A1B6D3}" type="slidenum">
              <a:rPr lang="en-US" smtClean="0"/>
              <a:t>‹#›</a:t>
            </a:fld>
            <a:endParaRPr lang="en-US"/>
          </a:p>
        </p:txBody>
      </p:sp>
    </p:spTree>
    <p:extLst>
      <p:ext uri="{BB962C8B-B14F-4D97-AF65-F5344CB8AC3E}">
        <p14:creationId xmlns:p14="http://schemas.microsoft.com/office/powerpoint/2010/main" val="4053696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napinfo.ru/services/automotive-statistics/automotive-statistics/" TargetMode="External"/><Relationship Id="rId2" Type="http://schemas.openxmlformats.org/officeDocument/2006/relationships/hyperlink" Target="http://www.free-powerpoint-templates-design.com/" TargetMode="Externa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a:hlinkClick r:id="rId2"/>
            <a:extLst>
              <a:ext uri="{FF2B5EF4-FFF2-40B4-BE49-F238E27FC236}">
                <a16:creationId xmlns:a16="http://schemas.microsoft.com/office/drawing/2014/main" id="{CBCFBD78-F930-41BB-8450-6CCA5ADD029E}"/>
              </a:ext>
            </a:extLst>
          </p:cNvPr>
          <p:cNvSpPr txBox="1"/>
          <p:nvPr/>
        </p:nvSpPr>
        <p:spPr>
          <a:xfrm>
            <a:off x="4453262" y="6565430"/>
            <a:ext cx="3987191" cy="215444"/>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defTabSz="685800">
              <a:defRPr/>
            </a:pPr>
            <a:r>
              <a:rPr lang="en-US" sz="800" i="1" dirty="0">
                <a:latin typeface="Arial" panose="020B0604020202020204" pitchFamily="34" charset="0"/>
                <a:cs typeface="Arial" panose="020B0604020202020204" pitchFamily="34" charset="0"/>
              </a:rPr>
              <a:t>Source</a:t>
            </a:r>
            <a:r>
              <a:rPr lang="ru-RU" sz="800" i="1" dirty="0">
                <a:latin typeface="Arial" panose="020B0604020202020204" pitchFamily="34" charset="0"/>
                <a:cs typeface="Arial" panose="020B0604020202020204" pitchFamily="34" charset="0"/>
              </a:rPr>
              <a:t>: </a:t>
            </a:r>
            <a:r>
              <a:rPr lang="en-US" sz="800" i="1" dirty="0">
                <a:latin typeface="Arial" panose="020B0604020202020204" pitchFamily="34" charset="0"/>
                <a:cs typeface="Arial" panose="020B0604020202020204" pitchFamily="34" charset="0"/>
              </a:rPr>
              <a:t>NAPI</a:t>
            </a:r>
            <a:r>
              <a:rPr lang="ru-RU" sz="800" i="1" dirty="0">
                <a:latin typeface="Arial" panose="020B0604020202020204" pitchFamily="34" charset="0"/>
                <a:cs typeface="Arial" panose="020B0604020202020204" pitchFamily="34" charset="0"/>
              </a:rPr>
              <a:t> / </a:t>
            </a:r>
            <a:r>
              <a:rPr lang="en-US" sz="800" i="1" dirty="0">
                <a:latin typeface="Arial" panose="020B0604020202020204" pitchFamily="34" charset="0"/>
                <a:cs typeface="Arial" panose="020B0604020202020204" pitchFamily="34" charset="0"/>
              </a:rPr>
              <a:t>National Industrial Information Agency</a:t>
            </a:r>
            <a:endParaRPr lang="ko-KR" altLang="en-US" sz="800" i="1" dirty="0">
              <a:latin typeface="Arial" panose="020B0604020202020204" pitchFamily="34" charset="0"/>
              <a:ea typeface="맑은 고딕" panose="020B0503020000020004" pitchFamily="34" charset="-127"/>
              <a:cs typeface="Arial" panose="020B0604020202020204" pitchFamily="34" charset="0"/>
            </a:endParaRPr>
          </a:p>
        </p:txBody>
      </p:sp>
      <p:sp>
        <p:nvSpPr>
          <p:cNvPr id="7" name="TextBox 6">
            <a:extLst>
              <a:ext uri="{FF2B5EF4-FFF2-40B4-BE49-F238E27FC236}">
                <a16:creationId xmlns:a16="http://schemas.microsoft.com/office/drawing/2014/main" id="{34F7405A-B205-4306-AE00-2C4AA606DE3C}"/>
              </a:ext>
            </a:extLst>
          </p:cNvPr>
          <p:cNvSpPr txBox="1"/>
          <p:nvPr/>
        </p:nvSpPr>
        <p:spPr>
          <a:xfrm>
            <a:off x="1492655" y="133424"/>
            <a:ext cx="7725548" cy="849207"/>
          </a:xfrm>
          <a:prstGeom prst="rect">
            <a:avLst/>
          </a:prstGeom>
          <a:noFill/>
        </p:spPr>
        <p:txBody>
          <a:bodyPr wrap="square" rtlCol="0">
            <a:spAutoFit/>
          </a:bodyPr>
          <a:lstStyle/>
          <a:p>
            <a:pPr>
              <a:lnSpc>
                <a:spcPts val="1500"/>
              </a:lnSpc>
            </a:pPr>
            <a:endParaRPr lang="en-US" sz="1050" dirty="0">
              <a:latin typeface="+mj-lt"/>
            </a:endParaRPr>
          </a:p>
          <a:p>
            <a:pPr>
              <a:lnSpc>
                <a:spcPts val="1500"/>
              </a:lnSpc>
            </a:pPr>
            <a:endParaRPr lang="en-US" sz="1050" dirty="0">
              <a:latin typeface="+mj-lt"/>
            </a:endParaRPr>
          </a:p>
          <a:p>
            <a:pPr>
              <a:lnSpc>
                <a:spcPts val="1500"/>
              </a:lnSpc>
            </a:pPr>
            <a:endParaRPr lang="en-US" sz="1050" dirty="0">
              <a:latin typeface="+mj-lt"/>
            </a:endParaRPr>
          </a:p>
          <a:p>
            <a:pPr>
              <a:lnSpc>
                <a:spcPts val="1500"/>
              </a:lnSpc>
            </a:pPr>
            <a:endParaRPr lang="ru-RU" sz="1050" dirty="0">
              <a:latin typeface="+mj-lt"/>
            </a:endParaRPr>
          </a:p>
        </p:txBody>
      </p:sp>
      <p:sp>
        <p:nvSpPr>
          <p:cNvPr id="8" name="TextBox 7">
            <a:extLst>
              <a:ext uri="{FF2B5EF4-FFF2-40B4-BE49-F238E27FC236}">
                <a16:creationId xmlns:a16="http://schemas.microsoft.com/office/drawing/2014/main" id="{DEB4E92F-231F-45F4-BDDE-0E73EDBB7040}"/>
              </a:ext>
            </a:extLst>
          </p:cNvPr>
          <p:cNvSpPr txBox="1"/>
          <p:nvPr/>
        </p:nvSpPr>
        <p:spPr>
          <a:xfrm>
            <a:off x="1867547" y="292570"/>
            <a:ext cx="7077108" cy="338554"/>
          </a:xfrm>
          <a:prstGeom prst="rect">
            <a:avLst/>
          </a:prstGeom>
          <a:noFill/>
        </p:spPr>
        <p:txBody>
          <a:bodyPr wrap="square" rtlCol="0">
            <a:spAutoFit/>
          </a:bodyPr>
          <a:lstStyle/>
          <a:p>
            <a:pPr algn="r"/>
            <a:r>
              <a:rPr lang="en-US" sz="1600" b="1" dirty="0">
                <a:solidFill>
                  <a:srgbClr val="FF0000"/>
                </a:solidFill>
                <a:latin typeface="+mj-lt"/>
                <a:cs typeface="Arial" panose="020B0604020202020204" pitchFamily="34" charset="0"/>
              </a:rPr>
              <a:t>Tractors: we are few, but take the lead</a:t>
            </a:r>
            <a:endParaRPr lang="ru-RU" sz="1600" b="1" dirty="0">
              <a:solidFill>
                <a:srgbClr val="FF0000"/>
              </a:solidFill>
              <a:latin typeface="+mj-lt"/>
              <a:cs typeface="Arial" panose="020B0604020202020204" pitchFamily="34" charset="0"/>
            </a:endParaRPr>
          </a:p>
        </p:txBody>
      </p:sp>
      <p:sp>
        <p:nvSpPr>
          <p:cNvPr id="11" name="TextBox 10">
            <a:extLst>
              <a:ext uri="{FF2B5EF4-FFF2-40B4-BE49-F238E27FC236}">
                <a16:creationId xmlns:a16="http://schemas.microsoft.com/office/drawing/2014/main" id="{E604FF04-E8FD-4A1E-BA79-9FAFED18E935}"/>
              </a:ext>
            </a:extLst>
          </p:cNvPr>
          <p:cNvSpPr txBox="1"/>
          <p:nvPr/>
        </p:nvSpPr>
        <p:spPr>
          <a:xfrm>
            <a:off x="1346021" y="2796619"/>
            <a:ext cx="7450536" cy="276999"/>
          </a:xfrm>
          <a:prstGeom prst="rect">
            <a:avLst/>
          </a:prstGeom>
          <a:noFill/>
        </p:spPr>
        <p:txBody>
          <a:bodyPr wrap="square" rtlCol="0">
            <a:spAutoFit/>
          </a:bodyPr>
          <a:lstStyle/>
          <a:p>
            <a:pPr algn="ctr"/>
            <a:r>
              <a:rPr lang="en-US" sz="1200" b="1" dirty="0">
                <a:latin typeface="+mj-lt"/>
                <a:cs typeface="Arial" panose="020B0604020202020204" pitchFamily="34" charset="0"/>
              </a:rPr>
              <a:t>New truck</a:t>
            </a:r>
            <a:r>
              <a:rPr lang="ru-RU" sz="1200" b="1" dirty="0">
                <a:latin typeface="+mj-lt"/>
                <a:cs typeface="Arial" panose="020B0604020202020204" pitchFamily="34" charset="0"/>
              </a:rPr>
              <a:t>*</a:t>
            </a:r>
            <a:r>
              <a:rPr lang="en-US" sz="1200" b="1" dirty="0">
                <a:latin typeface="+mj-lt"/>
                <a:cs typeface="Arial" panose="020B0604020202020204" pitchFamily="34" charset="0"/>
              </a:rPr>
              <a:t> sales by type</a:t>
            </a:r>
            <a:endParaRPr lang="ru-RU" sz="1200" b="1" dirty="0">
              <a:latin typeface="+mj-lt"/>
              <a:cs typeface="Arial" panose="020B0604020202020204" pitchFamily="34" charset="0"/>
            </a:endParaRPr>
          </a:p>
        </p:txBody>
      </p:sp>
      <p:sp>
        <p:nvSpPr>
          <p:cNvPr id="12" name="TextBox 11">
            <a:extLst>
              <a:ext uri="{FF2B5EF4-FFF2-40B4-BE49-F238E27FC236}">
                <a16:creationId xmlns:a16="http://schemas.microsoft.com/office/drawing/2014/main" id="{B352894D-0B37-42B8-92C0-E0E298EB4F59}"/>
              </a:ext>
            </a:extLst>
          </p:cNvPr>
          <p:cNvSpPr txBox="1"/>
          <p:nvPr/>
        </p:nvSpPr>
        <p:spPr>
          <a:xfrm>
            <a:off x="1418452" y="631124"/>
            <a:ext cx="7725548" cy="1239057"/>
          </a:xfrm>
          <a:prstGeom prst="rect">
            <a:avLst/>
          </a:prstGeom>
          <a:noFill/>
        </p:spPr>
        <p:txBody>
          <a:bodyPr wrap="square" rtlCol="0">
            <a:spAutoFit/>
          </a:bodyPr>
          <a:lstStyle/>
          <a:p>
            <a:pPr>
              <a:lnSpc>
                <a:spcPts val="1500"/>
              </a:lnSpc>
            </a:pPr>
            <a:r>
              <a:rPr lang="en-US" sz="1200" dirty="0">
                <a:latin typeface="+mj-lt"/>
              </a:rPr>
              <a:t>According to the marketing agency NAPI, the </a:t>
            </a:r>
            <a:r>
              <a:rPr lang="en-US" sz="1200" dirty="0">
                <a:latin typeface="+mj-lt"/>
                <a:hlinkClick r:id="rId3"/>
              </a:rPr>
              <a:t>new truck market* composition</a:t>
            </a:r>
            <a:r>
              <a:rPr lang="en-US" sz="1200" dirty="0">
                <a:latin typeface="+mj-lt"/>
              </a:rPr>
              <a:t> changed in the first half of 2025. Sales of tractor units and dumpers decreased significantly more than the market: as a result, the share of these segments fell by 15.8 p.p. and 3.1 p.p., respectively. Nevertheless, tractor units retained their confident leadership; they are still sold significantly more than other types of trucks. Sales of vans, lifting and municipal vehicles, as well as tankers did not decrease as much as the market as a whole. Following results of the first half of the current year, the share of vans exceeded that of dumpers. </a:t>
            </a:r>
          </a:p>
        </p:txBody>
      </p:sp>
      <p:sp>
        <p:nvSpPr>
          <p:cNvPr id="3" name="TextBox 2">
            <a:extLst>
              <a:ext uri="{FF2B5EF4-FFF2-40B4-BE49-F238E27FC236}">
                <a16:creationId xmlns:a16="http://schemas.microsoft.com/office/drawing/2014/main" id="{59EB3FBD-8335-4248-9B66-6E4EFE151D00}"/>
              </a:ext>
            </a:extLst>
          </p:cNvPr>
          <p:cNvSpPr txBox="1"/>
          <p:nvPr/>
        </p:nvSpPr>
        <p:spPr>
          <a:xfrm>
            <a:off x="408709" y="6042210"/>
            <a:ext cx="1693092" cy="230832"/>
          </a:xfrm>
          <a:prstGeom prst="rect">
            <a:avLst/>
          </a:prstGeom>
          <a:noFill/>
        </p:spPr>
        <p:txBody>
          <a:bodyPr wrap="none" rtlCol="0">
            <a:spAutoFit/>
          </a:bodyPr>
          <a:lstStyle/>
          <a:p>
            <a:r>
              <a:rPr lang="ru-RU" sz="900" dirty="0">
                <a:latin typeface="+mj-lt"/>
              </a:rPr>
              <a:t>* </a:t>
            </a:r>
            <a:r>
              <a:rPr lang="en-US" sz="900" dirty="0">
                <a:latin typeface="+mj-lt"/>
              </a:rPr>
              <a:t>Vehicles with GVW over 6 tons</a:t>
            </a:r>
            <a:endParaRPr lang="ru-RU" sz="900" dirty="0">
              <a:latin typeface="+mj-lt"/>
            </a:endParaRPr>
          </a:p>
        </p:txBody>
      </p:sp>
      <p:pic>
        <p:nvPicPr>
          <p:cNvPr id="4" name="Рисунок 3">
            <a:extLst>
              <a:ext uri="{FF2B5EF4-FFF2-40B4-BE49-F238E27FC236}">
                <a16:creationId xmlns:a16="http://schemas.microsoft.com/office/drawing/2014/main" id="{29C4C4C4-55C7-4DC6-9B0F-BD01CC2668A2}"/>
              </a:ext>
            </a:extLst>
          </p:cNvPr>
          <p:cNvPicPr>
            <a:picLocks noChangeAspect="1"/>
          </p:cNvPicPr>
          <p:nvPr/>
        </p:nvPicPr>
        <p:blipFill>
          <a:blip r:embed="rId4"/>
          <a:stretch>
            <a:fillRect/>
          </a:stretch>
        </p:blipFill>
        <p:spPr>
          <a:xfrm>
            <a:off x="1418452" y="3073618"/>
            <a:ext cx="7305675" cy="2381250"/>
          </a:xfrm>
          <a:prstGeom prst="rect">
            <a:avLst/>
          </a:prstGeom>
        </p:spPr>
      </p:pic>
    </p:spTree>
    <p:extLst>
      <p:ext uri="{BB962C8B-B14F-4D97-AF65-F5344CB8AC3E}">
        <p14:creationId xmlns:p14="http://schemas.microsoft.com/office/powerpoint/2010/main" val="9400954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540</TotalTime>
  <Words>155</Words>
  <Application>Microsoft Office PowerPoint</Application>
  <PresentationFormat>Экран (4:3)</PresentationFormat>
  <Paragraphs>7</Paragraphs>
  <Slides>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vt:i4>
      </vt:variant>
    </vt:vector>
  </HeadingPairs>
  <TitlesOfParts>
    <vt:vector size="5" baseType="lpstr">
      <vt:lpstr>Arial</vt:lpstr>
      <vt:lpstr>Calibri</vt:lpstr>
      <vt:lpstr>Calibri Light</vt:lpstr>
      <vt:lpstr>Тема Office</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Болушева Ольга Александровна</dc:creator>
  <cp:lastModifiedBy>Болушева Ольга Александровна</cp:lastModifiedBy>
  <cp:revision>108</cp:revision>
  <cp:lastPrinted>2025-05-26T07:39:32Z</cp:lastPrinted>
  <dcterms:created xsi:type="dcterms:W3CDTF">2022-08-09T13:01:09Z</dcterms:created>
  <dcterms:modified xsi:type="dcterms:W3CDTF">2025-07-16T07:41:09Z</dcterms:modified>
</cp:coreProperties>
</file>