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485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7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70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37B290-30B3-43A9-871A-1B29693B7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3006C28-535A-4C8F-AECE-7FD4626B09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1174DB-4DD9-460D-8DC8-4C1A6B35E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B1CB-4EE0-46E5-9A5F-627D4CC173D4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187720-57C6-422A-BA7E-6AF376D7F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70B6AB-1FB4-4FA9-82AA-7DB83D3D4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1D7A-58B5-4CED-976D-E0904B6B5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546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8DE42-42C4-44AC-9E04-C4C2F90FC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62FA3E4-DBAC-4595-91A2-5E3B910FB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B353D2-5DCD-40CB-8465-FF6EDFB96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B1CB-4EE0-46E5-9A5F-627D4CC173D4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9E7B65-A135-4408-A493-B20BF6314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59F087-5AF4-486D-BB30-A3D891D80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1D7A-58B5-4CED-976D-E0904B6B5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50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F8E93D5-4CCC-4C5D-814D-7AAC9F6B4E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ECB293-0A4F-4E1B-B5F4-580CA4E1A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1F1271-A6B6-493D-9C35-0BCD664EA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B1CB-4EE0-46E5-9A5F-627D4CC173D4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249F4E-DFFF-48E0-A1F2-B20DD7392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E3C21A-1211-4ED2-920C-CB22FFBA4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1D7A-58B5-4CED-976D-E0904B6B5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51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2E7355-7F38-48EC-9B51-F0A3D3A92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BE97F1-B32F-4A6B-AD73-556AD8D3D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214266-6EFB-4E66-8A63-226F83AFB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B1CB-4EE0-46E5-9A5F-627D4CC173D4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46C358-1181-4915-A6C6-C2382B295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9BDE6A-5B03-4CE3-8A3F-F03C5FB55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1D7A-58B5-4CED-976D-E0904B6B5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97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13AC8C-EB45-4A7C-962E-7BDEE6DC0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0BECBB-0089-4987-AD18-F6845E131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DC406B-1F39-4B50-8C37-2FB6383A6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B1CB-4EE0-46E5-9A5F-627D4CC173D4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866A01-A47D-40FE-9059-5D1A544CC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200E8F-1D1B-43EE-84F5-6786B58C3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1D7A-58B5-4CED-976D-E0904B6B5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192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42D9AF-267C-44B2-AAF9-F51B732C4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C86882-3D49-419A-B3FA-30224A2164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7EF30D7-06E3-402A-8692-394218694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73A904-DD82-4B83-8FCA-9070FB173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B1CB-4EE0-46E5-9A5F-627D4CC173D4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11B38A-BE24-4F08-AB37-FFA7C28E2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0F9B31-2571-4F84-96E4-A6B5F2E2D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1D7A-58B5-4CED-976D-E0904B6B5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25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6C772F-62DE-4FC8-B873-5990AF992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947F5D-B45D-4B51-B280-9D22FA32D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D7F4F1C-88B0-4D00-A85F-1EFFBAC4E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A6E33C0-4EB7-46AC-B1EF-EA8B09F6A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71130F2-21C3-45E2-AF5A-5B5FB2F7B9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05C625A-93CA-4D41-8EA8-99ED062A1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B1CB-4EE0-46E5-9A5F-627D4CC173D4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D79E7CA-9017-41F5-A1F3-1A9359822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C7A7502-BB5D-4B80-8972-CD31F1DD6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1D7A-58B5-4CED-976D-E0904B6B5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645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742C11-A320-4B4E-9AB7-733A59AC5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E045ED6-6BAD-4C75-84E6-4FAB6437F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B1CB-4EE0-46E5-9A5F-627D4CC173D4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FA459B-7C63-49AE-A241-A4AECE230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4AEC717-B6FA-46CB-B81C-BB1E74D0F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1D7A-58B5-4CED-976D-E0904B6B5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00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5680688-EC0F-4EA8-B980-AF51E9FFA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B1CB-4EE0-46E5-9A5F-627D4CC173D4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6E4FF04-63C9-4CB2-BB3B-E3C2EBD2C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AB71B8-2919-4BBD-9AB2-1FD74CE49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1D7A-58B5-4CED-976D-E0904B6B5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60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3C391E-272A-4DE2-AE1C-6DE203066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BDE1DD-E042-4B34-9D52-8DE11D54F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E3339AB-E77C-4109-B1DA-F9953258D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4F1DAA-F61A-46F9-AF10-CF18DCE88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B1CB-4EE0-46E5-9A5F-627D4CC173D4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5E76452-6466-4664-AA57-7D126AE36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CEB2A3-1442-4B46-90AD-30B7D7FE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1D7A-58B5-4CED-976D-E0904B6B5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601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3BE357-7F6D-4234-BD56-7086A6015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DEF1F91-7DCE-4E2F-A566-82FB5DFAC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6107D2D-122D-41AD-8D43-8C4E2C6E4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E080C72-98B7-457D-BB46-AD422D6B2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B1CB-4EE0-46E5-9A5F-627D4CC173D4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EFF75BB-E32D-4CCB-8724-871323246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B544EAB-547B-43D2-8B1A-7343CC419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E1D7A-58B5-4CED-976D-E0904B6B5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69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E22898-8746-4087-B99E-C3B8AE7A2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580F74-86E9-408D-84F4-840AB7694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396827-BD1D-42DF-B86B-5BEB11CE3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FB1CB-4EE0-46E5-9A5F-627D4CC173D4}" type="datetimeFigureOut">
              <a:rPr lang="ru-RU" smtClean="0"/>
              <a:t>28.03.2025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1FD7F4-3F55-47D1-9A09-89169673EB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FE495C-33BD-4ECC-817C-D71EB0C9D8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E1D7A-58B5-4CED-976D-E0904B6B5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44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hyperlink" Target="https://dv-tco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 background">
            <a:extLst>
              <a:ext uri="{FF2B5EF4-FFF2-40B4-BE49-F238E27FC236}">
                <a16:creationId xmlns:a16="http://schemas.microsoft.com/office/drawing/2014/main" id="{1FF8A054-5E57-4D99-A72C-AAC78BAC72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10" y="2001654"/>
            <a:ext cx="4265722" cy="2770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CD21505-824E-4B76-9436-E1780DE1CA6E}"/>
              </a:ext>
            </a:extLst>
          </p:cNvPr>
          <p:cNvSpPr txBox="1"/>
          <p:nvPr/>
        </p:nvSpPr>
        <p:spPr>
          <a:xfrm>
            <a:off x="5332219" y="208424"/>
            <a:ext cx="7010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cost of ownership of URAL </a:t>
            </a:r>
            <a:r>
              <a:rPr lang="en-US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63704K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3951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tractor unit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hlinkClick r:id="rId3"/>
            <a:extLst>
              <a:ext uri="{FF2B5EF4-FFF2-40B4-BE49-F238E27FC236}">
                <a16:creationId xmlns:a16="http://schemas.microsoft.com/office/drawing/2014/main" id="{1360B2A3-2D21-A2F3-1E2A-DD2DB820CC27}"/>
              </a:ext>
            </a:extLst>
          </p:cNvPr>
          <p:cNvSpPr txBox="1"/>
          <p:nvPr/>
        </p:nvSpPr>
        <p:spPr>
          <a:xfrm>
            <a:off x="5740260" y="6487449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kumimoji="0" lang="en-US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 Industrial </a:t>
            </a:r>
            <a:r>
              <a:rPr kumimoji="0" lang="en-US" sz="900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Information Agency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4" name="TextBox 43">
            <a:hlinkClick r:id="rId3"/>
            <a:extLst>
              <a:ext uri="{FF2B5EF4-FFF2-40B4-BE49-F238E27FC236}">
                <a16:creationId xmlns:a16="http://schemas.microsoft.com/office/drawing/2014/main" id="{AF22184A-A04D-D080-9995-4E7810D39727}"/>
              </a:ext>
            </a:extLst>
          </p:cNvPr>
          <p:cNvSpPr txBox="1"/>
          <p:nvPr/>
        </p:nvSpPr>
        <p:spPr>
          <a:xfrm>
            <a:off x="920426" y="6487449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D3519F9-64D2-696B-FCC2-216E4747D3FF}"/>
              </a:ext>
            </a:extLst>
          </p:cNvPr>
          <p:cNvSpPr/>
          <p:nvPr/>
        </p:nvSpPr>
        <p:spPr>
          <a:xfrm>
            <a:off x="11710979" y="217880"/>
            <a:ext cx="255304" cy="2553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0C6A968-9440-3C39-AAD8-01CCBC4BD9EA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62EA85BC-24E0-BE99-4215-6C1E7F9310D3}"/>
              </a:ext>
            </a:extLst>
          </p:cNvPr>
          <p:cNvCxnSpPr/>
          <p:nvPr/>
        </p:nvCxnSpPr>
        <p:spPr>
          <a:xfrm>
            <a:off x="1003176" y="550096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4C620B3-1AC7-4DBA-BB7B-BC0CF1FFA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14086"/>
              </p:ext>
            </p:extLst>
          </p:nvPr>
        </p:nvGraphicFramePr>
        <p:xfrm>
          <a:off x="920426" y="4981544"/>
          <a:ext cx="10647566" cy="13598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7830">
                  <a:extLst>
                    <a:ext uri="{9D8B030D-6E8A-4147-A177-3AD203B41FA5}">
                      <a16:colId xmlns:a16="http://schemas.microsoft.com/office/drawing/2014/main" val="2712650420"/>
                    </a:ext>
                  </a:extLst>
                </a:gridCol>
                <a:gridCol w="1098717">
                  <a:extLst>
                    <a:ext uri="{9D8B030D-6E8A-4147-A177-3AD203B41FA5}">
                      <a16:colId xmlns:a16="http://schemas.microsoft.com/office/drawing/2014/main" val="14767686"/>
                    </a:ext>
                  </a:extLst>
                </a:gridCol>
                <a:gridCol w="1098717">
                  <a:extLst>
                    <a:ext uri="{9D8B030D-6E8A-4147-A177-3AD203B41FA5}">
                      <a16:colId xmlns:a16="http://schemas.microsoft.com/office/drawing/2014/main" val="2682400294"/>
                    </a:ext>
                  </a:extLst>
                </a:gridCol>
                <a:gridCol w="1098717">
                  <a:extLst>
                    <a:ext uri="{9D8B030D-6E8A-4147-A177-3AD203B41FA5}">
                      <a16:colId xmlns:a16="http://schemas.microsoft.com/office/drawing/2014/main" val="2018042379"/>
                    </a:ext>
                  </a:extLst>
                </a:gridCol>
                <a:gridCol w="1098717">
                  <a:extLst>
                    <a:ext uri="{9D8B030D-6E8A-4147-A177-3AD203B41FA5}">
                      <a16:colId xmlns:a16="http://schemas.microsoft.com/office/drawing/2014/main" val="3362107221"/>
                    </a:ext>
                  </a:extLst>
                </a:gridCol>
                <a:gridCol w="1098717">
                  <a:extLst>
                    <a:ext uri="{9D8B030D-6E8A-4147-A177-3AD203B41FA5}">
                      <a16:colId xmlns:a16="http://schemas.microsoft.com/office/drawing/2014/main" val="2025440948"/>
                    </a:ext>
                  </a:extLst>
                </a:gridCol>
                <a:gridCol w="1098717">
                  <a:extLst>
                    <a:ext uri="{9D8B030D-6E8A-4147-A177-3AD203B41FA5}">
                      <a16:colId xmlns:a16="http://schemas.microsoft.com/office/drawing/2014/main" val="2292737328"/>
                    </a:ext>
                  </a:extLst>
                </a:gridCol>
                <a:gridCol w="1098717">
                  <a:extLst>
                    <a:ext uri="{9D8B030D-6E8A-4147-A177-3AD203B41FA5}">
                      <a16:colId xmlns:a16="http://schemas.microsoft.com/office/drawing/2014/main" val="3697673235"/>
                    </a:ext>
                  </a:extLst>
                </a:gridCol>
                <a:gridCol w="1098717">
                  <a:extLst>
                    <a:ext uri="{9D8B030D-6E8A-4147-A177-3AD203B41FA5}">
                      <a16:colId xmlns:a16="http://schemas.microsoft.com/office/drawing/2014/main" val="1223718504"/>
                    </a:ext>
                  </a:extLst>
                </a:gridCol>
              </a:tblGrid>
              <a:tr h="452985">
                <a:tc>
                  <a:txBody>
                    <a:bodyPr/>
                    <a:lstStyle/>
                    <a:p>
                      <a:pPr algn="l" fontAlgn="b">
                        <a:lnSpc>
                          <a:spcPts val="1000"/>
                        </a:lnSpc>
                      </a:pPr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TCO</a:t>
                      </a:r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March</a:t>
                      </a:r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 2025, 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Rub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000"/>
                        </a:lnSpc>
                      </a:pP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Moscow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000"/>
                        </a:lnSpc>
                      </a:pPr>
                      <a:r>
                        <a:rPr lang="en-US" sz="1100" u="none" strike="noStrike">
                          <a:effectLst/>
                          <a:latin typeface="+mn-lt"/>
                        </a:rPr>
                        <a:t>Krasnodar </a:t>
                      </a:r>
                      <a:br>
                        <a:rPr lang="ru-RU" sz="1100" u="none" strike="noStrike">
                          <a:effectLst/>
                          <a:latin typeface="+mn-lt"/>
                        </a:rPr>
                      </a:br>
                      <a:r>
                        <a:rPr lang="en-US" sz="1100" u="none" strike="noStrike">
                          <a:effectLst/>
                          <a:latin typeface="+mn-lt"/>
                        </a:rPr>
                        <a:t>region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000"/>
                        </a:lnSpc>
                      </a:pP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Nizhny Novgorod region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000"/>
                        </a:lnSpc>
                      </a:pP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Khabarovsk region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000"/>
                        </a:lnSpc>
                      </a:pPr>
                      <a:r>
                        <a:rPr lang="en-US" sz="1100" u="none" strike="noStrike">
                          <a:effectLst/>
                          <a:latin typeface="+mn-lt"/>
                        </a:rPr>
                        <a:t>Irkutsk </a:t>
                      </a:r>
                      <a:br>
                        <a:rPr lang="ru-RU" sz="1100" u="none" strike="noStrike">
                          <a:effectLst/>
                          <a:latin typeface="+mn-lt"/>
                        </a:rPr>
                      </a:br>
                      <a:r>
                        <a:rPr lang="en-US" sz="1100" u="none" strike="noStrike">
                          <a:effectLst/>
                          <a:latin typeface="+mn-lt"/>
                        </a:rPr>
                        <a:t>region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000"/>
                        </a:lnSpc>
                      </a:pPr>
                      <a:r>
                        <a:rPr lang="en-US" sz="1100" u="none" strike="noStrike">
                          <a:effectLst/>
                          <a:latin typeface="+mn-lt"/>
                        </a:rPr>
                        <a:t>Stavropol </a:t>
                      </a:r>
                      <a:br>
                        <a:rPr lang="ru-RU" sz="1100" u="none" strike="noStrike">
                          <a:effectLst/>
                          <a:latin typeface="+mn-lt"/>
                        </a:rPr>
                      </a:br>
                      <a:r>
                        <a:rPr lang="en-US" sz="1100" u="none" strike="noStrike">
                          <a:effectLst/>
                          <a:latin typeface="+mn-lt"/>
                        </a:rPr>
                        <a:t>region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000"/>
                        </a:lnSpc>
                      </a:pPr>
                      <a:r>
                        <a:rPr lang="en-US" sz="1100" b="0" i="0" u="none" strike="noStrike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Saint</a:t>
                      </a:r>
                      <a:r>
                        <a:rPr lang="en-US" sz="1100" b="0" i="0" u="none" strike="noStrike" baseline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</a:t>
                      </a:r>
                      <a:br>
                        <a:rPr lang="ru-RU" sz="1100" b="0" i="0" u="none" strike="noStrike" baseline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100" b="0" i="0" u="none" strike="noStrike" baseline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Petersburg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000"/>
                        </a:lnSpc>
                      </a:pPr>
                      <a:r>
                        <a:rPr lang="en-US" sz="1100" u="none" strike="noStrike">
                          <a:effectLst/>
                          <a:latin typeface="+mn-lt"/>
                        </a:rPr>
                        <a:t>Chelyabinsk</a:t>
                      </a:r>
                      <a:br>
                        <a:rPr lang="ru-RU" sz="1100" u="none" strike="noStrike">
                          <a:effectLst/>
                          <a:latin typeface="+mn-lt"/>
                        </a:rPr>
                      </a:br>
                      <a:r>
                        <a:rPr lang="en-US" sz="1100" u="none" strike="noStrike">
                          <a:effectLst/>
                          <a:latin typeface="+mn-lt"/>
                        </a:rPr>
                        <a:t>region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953941"/>
                  </a:ext>
                </a:extLst>
              </a:tr>
              <a:tr h="22540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TCO</a:t>
                      </a:r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per km</a:t>
                      </a:r>
                      <a:endParaRPr lang="ru-RU" sz="1100" b="0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31</a:t>
                      </a:r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61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31</a:t>
                      </a:r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74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32</a:t>
                      </a:r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55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33</a:t>
                      </a:r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48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32</a:t>
                      </a:r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37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32</a:t>
                      </a:r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17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32</a:t>
                      </a:r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08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31</a:t>
                      </a:r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38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33936"/>
                  </a:ext>
                </a:extLst>
              </a:tr>
              <a:tr h="22540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TCO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per month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447 811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449 598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461 137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474 324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458 575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455 742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454 469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444 509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937008"/>
                  </a:ext>
                </a:extLst>
              </a:tr>
              <a:tr h="230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TCO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per year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5 373 740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5 395 187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5 533 648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5 691 898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5 502 907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5 468 908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5 453 638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5 334 109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8921648"/>
                  </a:ext>
                </a:extLst>
              </a:tr>
              <a:tr h="22540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TCO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for 5 years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684" marR="3700" marT="3700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26 868 701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26 975 939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27 668 242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28 459 491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27 514 537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27 344 540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27 268 190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26 670 547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 </a:t>
                      </a:r>
                    </a:p>
                  </a:txBody>
                  <a:tcPr marL="85725" marR="9525" marT="9525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818666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B98EA463-7B27-4DE6-9363-E08AEDA9C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929234"/>
              </p:ext>
            </p:extLst>
          </p:nvPr>
        </p:nvGraphicFramePr>
        <p:xfrm>
          <a:off x="8424016" y="1363953"/>
          <a:ext cx="3143978" cy="252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0371">
                  <a:extLst>
                    <a:ext uri="{9D8B030D-6E8A-4147-A177-3AD203B41FA5}">
                      <a16:colId xmlns:a16="http://schemas.microsoft.com/office/drawing/2014/main" val="3241355574"/>
                    </a:ext>
                  </a:extLst>
                </a:gridCol>
                <a:gridCol w="1353607">
                  <a:extLst>
                    <a:ext uri="{9D8B030D-6E8A-4147-A177-3AD203B41FA5}">
                      <a16:colId xmlns:a16="http://schemas.microsoft.com/office/drawing/2014/main" val="97710104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GVW</a:t>
                      </a:r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kg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34 000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kg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25408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Engine capacity, HP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407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HP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839014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Fuel type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CNG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30649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Wheel arrangement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6x6 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22762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Body</a:t>
                      </a:r>
                      <a:r>
                        <a:rPr lang="en-US" sz="1100" u="none" strike="noStrike" baseline="0" dirty="0">
                          <a:effectLst/>
                          <a:latin typeface="+mn-lt"/>
                        </a:rPr>
                        <a:t> type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Tractor unit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3034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Engine model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YC6K1342N-50 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3053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Carrying capacity</a:t>
                      </a:r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kg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13 700 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297217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Number of axles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3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783034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Transmission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MT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28177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Tire size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425/95 R20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9199576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6646F33-8CB9-45E0-9ABC-A2F95CB779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10927"/>
              </p:ext>
            </p:extLst>
          </p:nvPr>
        </p:nvGraphicFramePr>
        <p:xfrm>
          <a:off x="8424014" y="4030127"/>
          <a:ext cx="3143978" cy="75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9744">
                  <a:extLst>
                    <a:ext uri="{9D8B030D-6E8A-4147-A177-3AD203B41FA5}">
                      <a16:colId xmlns:a16="http://schemas.microsoft.com/office/drawing/2014/main" val="522437285"/>
                    </a:ext>
                  </a:extLst>
                </a:gridCol>
                <a:gridCol w="1354234">
                  <a:extLst>
                    <a:ext uri="{9D8B030D-6E8A-4147-A177-3AD203B41FA5}">
                      <a16:colId xmlns:a16="http://schemas.microsoft.com/office/drawing/2014/main" val="1344250488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Maintenance rate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26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076926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Service interval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20 000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61232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Repair rate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9535800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67F9980-DF10-4051-81CF-98444C98FA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03976"/>
              </p:ext>
            </p:extLst>
          </p:nvPr>
        </p:nvGraphicFramePr>
        <p:xfrm>
          <a:off x="920427" y="1367791"/>
          <a:ext cx="2827118" cy="86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0212">
                  <a:extLst>
                    <a:ext uri="{9D8B030D-6E8A-4147-A177-3AD203B41FA5}">
                      <a16:colId xmlns:a16="http://schemas.microsoft.com/office/drawing/2014/main" val="3200013027"/>
                    </a:ext>
                  </a:extLst>
                </a:gridCol>
                <a:gridCol w="906906">
                  <a:extLst>
                    <a:ext uri="{9D8B030D-6E8A-4147-A177-3AD203B41FA5}">
                      <a16:colId xmlns:a16="http://schemas.microsoft.com/office/drawing/2014/main" val="571746966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Region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Moscow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3289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Ownership term, months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60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5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Average annual mileage, km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100 000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2689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Total mileage, km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500 000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522734"/>
                  </a:ext>
                </a:extLst>
              </a:tr>
            </a:tbl>
          </a:graphicData>
        </a:graphic>
      </p:graphicFrame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8555527E-B9D9-4902-B0B0-B06AEE0946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240433"/>
              </p:ext>
            </p:extLst>
          </p:nvPr>
        </p:nvGraphicFramePr>
        <p:xfrm>
          <a:off x="3920150" y="1358001"/>
          <a:ext cx="4331260" cy="345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8604">
                  <a:extLst>
                    <a:ext uri="{9D8B030D-6E8A-4147-A177-3AD203B41FA5}">
                      <a16:colId xmlns:a16="http://schemas.microsoft.com/office/drawing/2014/main" val="66439361"/>
                    </a:ext>
                  </a:extLst>
                </a:gridCol>
                <a:gridCol w="1281328">
                  <a:extLst>
                    <a:ext uri="{9D8B030D-6E8A-4147-A177-3AD203B41FA5}">
                      <a16:colId xmlns:a16="http://schemas.microsoft.com/office/drawing/2014/main" val="2990523635"/>
                    </a:ext>
                  </a:extLst>
                </a:gridCol>
                <a:gridCol w="1281328">
                  <a:extLst>
                    <a:ext uri="{9D8B030D-6E8A-4147-A177-3AD203B41FA5}">
                      <a16:colId xmlns:a16="http://schemas.microsoft.com/office/drawing/2014/main" val="3254144839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TCO</a:t>
                      </a:r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Rub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March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2024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March</a:t>
                      </a:r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 2025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2750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Vehicle cost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11 000 000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 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13 500 000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 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347375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TCO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per km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77706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TCO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per month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398 349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447 811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944415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TCO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per year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4 780 192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 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5 373 740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 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6017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TCO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for 5 years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23 900 961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26 868 701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898308"/>
                  </a:ext>
                </a:extLst>
              </a:tr>
              <a:tr h="2160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Major costs</a:t>
                      </a:r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Rub</a:t>
                      </a:r>
                      <a:endParaRPr lang="ru-RU" sz="1100" u="none" strike="noStrike" dirty="0"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73065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Transport tax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101 750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</a:t>
                      </a:r>
                    </a:p>
                  </a:txBody>
                  <a:tcPr marL="100013" marR="4763" marT="4763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101 750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</a:t>
                      </a:r>
                    </a:p>
                  </a:txBody>
                  <a:tcPr marL="100013" marR="4763" marT="4763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14839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State duty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2 850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</a:t>
                      </a:r>
                    </a:p>
                  </a:txBody>
                  <a:tcPr marL="100013" marR="4763" marT="4763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2 850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</a:t>
                      </a:r>
                    </a:p>
                  </a:txBody>
                  <a:tcPr marL="100013" marR="4763" marT="4763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188831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Maintenance cost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2 874 977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</a:t>
                      </a:r>
                    </a:p>
                  </a:txBody>
                  <a:tcPr marL="100013" marR="4763" marT="4763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3 389 876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</a:t>
                      </a:r>
                    </a:p>
                  </a:txBody>
                  <a:tcPr marL="100013" marR="4763" marT="4763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92055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Total fuel cost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11 305 578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</a:t>
                      </a:r>
                    </a:p>
                  </a:txBody>
                  <a:tcPr marL="100013" marR="4763" marT="4763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12 277 655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</a:t>
                      </a:r>
                    </a:p>
                  </a:txBody>
                  <a:tcPr marL="100013" marR="4763" marT="4763" marB="0" anchor="b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5546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Tires and tire service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1 642 000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1 764 000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4183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MTPL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for 5 years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265 169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265 169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46656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Hull insurance for 5 years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1 130 066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1 639 799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095134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Depreciation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3 514 920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4 644 050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148908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Residual value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7 485 079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8 855 949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</a:t>
                      </a:r>
                    </a:p>
                  </a:txBody>
                  <a:tcPr marL="100013" marR="4763" marT="4763" marB="0" anchor="ctr">
                    <a:lnL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889298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34E593AD-B5C6-49BB-8203-50935E0AA65A}"/>
              </a:ext>
            </a:extLst>
          </p:cNvPr>
          <p:cNvSpPr txBox="1"/>
          <p:nvPr/>
        </p:nvSpPr>
        <p:spPr>
          <a:xfrm>
            <a:off x="878831" y="679628"/>
            <a:ext cx="106891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+mj-lt"/>
              </a:rPr>
              <a:t>The marketing agency </a:t>
            </a:r>
            <a:r>
              <a:rPr lang="en-US" sz="1400" dirty="0" err="1">
                <a:latin typeface="+mj-lt"/>
              </a:rPr>
              <a:t>NAPI</a:t>
            </a:r>
            <a:r>
              <a:rPr lang="en-US" sz="1400" dirty="0">
                <a:latin typeface="+mj-lt"/>
              </a:rPr>
              <a:t> analyzed the total cost of ownership of </a:t>
            </a:r>
            <a:r>
              <a:rPr lang="en-US" sz="1400" dirty="0">
                <a:solidFill>
                  <a:srgbClr val="0070C0"/>
                </a:solidFill>
                <a:latin typeface="+mj-lt"/>
              </a:rPr>
              <a:t>URAL </a:t>
            </a:r>
            <a:r>
              <a:rPr lang="en-US" sz="1400" dirty="0" err="1">
                <a:solidFill>
                  <a:srgbClr val="0070C0"/>
                </a:solidFill>
                <a:latin typeface="+mj-lt"/>
              </a:rPr>
              <a:t>63704K</a:t>
            </a:r>
            <a:r>
              <a:rPr lang="ru-RU" sz="1400" dirty="0">
                <a:solidFill>
                  <a:srgbClr val="0070C0"/>
                </a:solidFill>
                <a:latin typeface="+mj-lt"/>
              </a:rPr>
              <a:t> 3951</a:t>
            </a:r>
            <a:r>
              <a:rPr lang="en-US" sz="1400" dirty="0">
                <a:solidFill>
                  <a:srgbClr val="0070C0"/>
                </a:solidFill>
                <a:latin typeface="+mj-lt"/>
              </a:rPr>
              <a:t> tractor unit equipped with </a:t>
            </a:r>
            <a:r>
              <a:rPr lang="en-US" sz="1400" dirty="0" err="1">
                <a:solidFill>
                  <a:srgbClr val="0070C0"/>
                </a:solidFill>
                <a:latin typeface="+mj-lt"/>
              </a:rPr>
              <a:t>CNG</a:t>
            </a:r>
            <a:r>
              <a:rPr lang="en-US" sz="1400" dirty="0">
                <a:solidFill>
                  <a:srgbClr val="0070C0"/>
                </a:solidFill>
                <a:latin typeface="+mj-lt"/>
              </a:rPr>
              <a:t> engine</a:t>
            </a:r>
            <a:r>
              <a:rPr lang="en-US" sz="1400" dirty="0">
                <a:latin typeface="+mj-lt"/>
              </a:rPr>
              <a:t> in various regions of Russia using the </a:t>
            </a:r>
            <a:r>
              <a:rPr lang="en-US" sz="1400" u="sng" dirty="0">
                <a:solidFill>
                  <a:srgbClr val="0070C0"/>
                </a:solidFill>
                <a:latin typeface="+mj-lt"/>
                <a:hlinkClick r:id="rId4"/>
              </a:rPr>
              <a:t>DV – </a:t>
            </a:r>
            <a:r>
              <a:rPr lang="en-US" sz="1400" u="sng" dirty="0" err="1">
                <a:solidFill>
                  <a:srgbClr val="0070C0"/>
                </a:solidFill>
                <a:latin typeface="+mj-lt"/>
                <a:hlinkClick r:id="rId4"/>
              </a:rPr>
              <a:t>TCO</a:t>
            </a:r>
            <a:r>
              <a:rPr lang="en-US" sz="1400" u="sng" dirty="0">
                <a:solidFill>
                  <a:srgbClr val="0070C0"/>
                </a:solidFill>
                <a:latin typeface="+mj-lt"/>
                <a:hlinkClick r:id="rId4"/>
              </a:rPr>
              <a:t> online total cost of ownership calculator</a:t>
            </a:r>
            <a:r>
              <a:rPr lang="ru-RU" sz="1400" u="sng" dirty="0">
                <a:solidFill>
                  <a:srgbClr val="0070C0"/>
                </a:solidFill>
                <a:latin typeface="+mj-lt"/>
              </a:rPr>
              <a:t>.    </a:t>
            </a:r>
            <a:endParaRPr lang="ru-RU" sz="1400" dirty="0">
              <a:latin typeface="+mj-lt"/>
            </a:endParaRPr>
          </a:p>
        </p:txBody>
      </p:sp>
      <p:pic>
        <p:nvPicPr>
          <p:cNvPr id="19" name="Рисунок 18" descr="http://dl3.joxi.net/drive/2022/11/15/0047/1886/3106654/54/e9d0e93895.jpg">
            <a:extLst>
              <a:ext uri="{FF2B5EF4-FFF2-40B4-BE49-F238E27FC236}">
                <a16:creationId xmlns:a16="http://schemas.microsoft.com/office/drawing/2014/main" id="{8BC2C826-C109-4AF9-9F7C-002FFEFBCB6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425" y="5735914"/>
            <a:ext cx="585116" cy="6054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3E8F2C6F-80B6-436A-AE14-FBC76A25CB0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10" y="170447"/>
            <a:ext cx="617346" cy="60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182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485</Words>
  <Application>Microsoft Office PowerPoint</Application>
  <PresentationFormat>Широкоэкранный</PresentationFormat>
  <Paragraphs>130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15</cp:revision>
  <dcterms:created xsi:type="dcterms:W3CDTF">2025-03-28T08:18:28Z</dcterms:created>
  <dcterms:modified xsi:type="dcterms:W3CDTF">2025-03-28T10:06:34Z</dcterms:modified>
</cp:coreProperties>
</file>