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1508" r:id="rId2"/>
    <p:sldId id="1513" r:id="rId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A4C5"/>
    <a:srgbClr val="B1BF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48" autoAdjust="0"/>
    <p:restoredTop sz="94660"/>
  </p:normalViewPr>
  <p:slideViewPr>
    <p:cSldViewPr snapToGrid="0">
      <p:cViewPr>
        <p:scale>
          <a:sx n="106" d="100"/>
          <a:sy n="106" d="100"/>
        </p:scale>
        <p:origin x="126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18BC71-EF14-4986-BEDA-7F53A14881A2}" type="datetimeFigureOut">
              <a:rPr lang="ru-RU" smtClean="0"/>
              <a:t>01.06.2026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192D3F-E947-4CD0-B777-B4CF44C85D85}" type="slidenum">
              <a:rPr lang="ru-RU" smtClean="0"/>
              <a:t>‹#›</a:t>
            </a:fld>
            <a:endParaRPr lang="ru-RU"/>
          </a:p>
        </p:txBody>
      </p:sp>
    </p:spTree>
    <p:extLst>
      <p:ext uri="{BB962C8B-B14F-4D97-AF65-F5344CB8AC3E}">
        <p14:creationId xmlns:p14="http://schemas.microsoft.com/office/powerpoint/2010/main" val="438169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solidFill>
                  <a:prstClr val="black"/>
                </a:solidFill>
              </a:rPr>
              <a:pPr/>
              <a:t>1</a:t>
            </a:fld>
            <a:endParaRPr lang="ru-RU">
              <a:solidFill>
                <a:prstClr val="black"/>
              </a:solidFill>
            </a:endParaRPr>
          </a:p>
        </p:txBody>
      </p:sp>
    </p:spTree>
    <p:extLst>
      <p:ext uri="{BB962C8B-B14F-4D97-AF65-F5344CB8AC3E}">
        <p14:creationId xmlns:p14="http://schemas.microsoft.com/office/powerpoint/2010/main" val="3890630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solidFill>
                  <a:prstClr val="black"/>
                </a:solidFill>
              </a:rPr>
              <a:pPr/>
              <a:t>2</a:t>
            </a:fld>
            <a:endParaRPr lang="ru-RU">
              <a:solidFill>
                <a:prstClr val="black"/>
              </a:solidFill>
            </a:endParaRPr>
          </a:p>
        </p:txBody>
      </p:sp>
    </p:spTree>
    <p:extLst>
      <p:ext uri="{BB962C8B-B14F-4D97-AF65-F5344CB8AC3E}">
        <p14:creationId xmlns:p14="http://schemas.microsoft.com/office/powerpoint/2010/main" val="1787517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0EDB42-C335-4A5C-95FE-69EDCCEB689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E3C711C-2796-4C0E-8E32-7C5036E0B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2B8DA6C-1442-4665-A236-A16AEDFC7AB4}"/>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5" name="Нижний колонтитул 4">
            <a:extLst>
              <a:ext uri="{FF2B5EF4-FFF2-40B4-BE49-F238E27FC236}">
                <a16:creationId xmlns:a16="http://schemas.microsoft.com/office/drawing/2014/main" id="{8FCE22ED-00D8-4390-9ED5-731D37567F2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6B330D6-ABA6-4F7A-924E-09699B4DFBF2}"/>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78375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C6087D-A56D-44DC-B009-343F81E455B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287DAA1-95FF-40A0-99E0-381E113CC5C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56E7632-D9E0-4FC0-AF00-F1C954DAFB92}"/>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5" name="Нижний колонтитул 4">
            <a:extLst>
              <a:ext uri="{FF2B5EF4-FFF2-40B4-BE49-F238E27FC236}">
                <a16:creationId xmlns:a16="http://schemas.microsoft.com/office/drawing/2014/main" id="{4C147277-ECB1-464A-86C0-5AABF225EDC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441676E-564F-4C6B-B907-BAFC83D6D1AF}"/>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1377753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7840E371-9654-463E-8D3A-6E33082B59E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EA4D83AA-03F6-4D91-9766-7C4DF5D95F5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177CFB7-FC2F-4E01-915A-8E4F83BDB866}"/>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5" name="Нижний колонтитул 4">
            <a:extLst>
              <a:ext uri="{FF2B5EF4-FFF2-40B4-BE49-F238E27FC236}">
                <a16:creationId xmlns:a16="http://schemas.microsoft.com/office/drawing/2014/main" id="{DFB84415-A4D9-4CF2-A283-58E97EDC90C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E18C607-2531-4AB6-B2F1-5624EA2E45B9}"/>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194881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6EC18C-5587-4924-BAC4-F52D06F1255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5D6B8BA-5014-4CAD-A717-7D414ADCD8E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C524325-BE88-4C0A-A1C3-BF9F8FABE231}"/>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5" name="Нижний колонтитул 4">
            <a:extLst>
              <a:ext uri="{FF2B5EF4-FFF2-40B4-BE49-F238E27FC236}">
                <a16:creationId xmlns:a16="http://schemas.microsoft.com/office/drawing/2014/main" id="{3D00761C-10F8-4021-A852-A109E7A2692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27307FF-17B9-4A3C-90FB-BC36C9C5FFF8}"/>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2155159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6A07F0-A280-49C5-BC97-E5125E421AD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32F076C-E003-4C46-9F3C-6546EAFE1C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E542F85-3593-45D3-AB30-D0AA005A7CAB}"/>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5" name="Нижний колонтитул 4">
            <a:extLst>
              <a:ext uri="{FF2B5EF4-FFF2-40B4-BE49-F238E27FC236}">
                <a16:creationId xmlns:a16="http://schemas.microsoft.com/office/drawing/2014/main" id="{DD52AA3E-0D3E-4420-A961-4F9D4456AD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BA5F0DD-9C1F-4610-A0E7-D651C9E3B3A5}"/>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340923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C7EA89-7D1B-4DAD-BCB5-4D9AD51DE3A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7EAC071-7591-49ED-BCF1-ABEC3B00E41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1C83935-31A6-4E1E-8C71-0762775EAEC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22565BAF-D90F-4C2C-BC42-581C130AC18C}"/>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6" name="Нижний колонтитул 5">
            <a:extLst>
              <a:ext uri="{FF2B5EF4-FFF2-40B4-BE49-F238E27FC236}">
                <a16:creationId xmlns:a16="http://schemas.microsoft.com/office/drawing/2014/main" id="{6E1B3478-7624-4E1E-9206-6FCC7F5AA47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1FC67D3-685C-458B-BFFC-0396853CE724}"/>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2496898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8DB55E-E660-4AB5-8A74-D1EC002348B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28B7FA6-7042-413C-AEDE-C09979DC8F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0435BE1D-B494-4A34-B0F9-C54482C3B35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575DCFD-3FCF-4961-B40A-92BFF3FF1C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09DEA51-6A4C-46EC-9DA2-E01F3249901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CA27F6F9-FFA9-4120-A5B4-F5B07C596F80}"/>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8" name="Нижний колонтитул 7">
            <a:extLst>
              <a:ext uri="{FF2B5EF4-FFF2-40B4-BE49-F238E27FC236}">
                <a16:creationId xmlns:a16="http://schemas.microsoft.com/office/drawing/2014/main" id="{E1EFE267-C3EF-467C-9930-495E6DC0367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7EFDF37D-B2B7-4AEB-B63B-A48C316DD15F}"/>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247876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DB88AE-34D7-43A7-8A20-B8A1A91C338B}"/>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4F89097B-F1FE-423A-804A-96E64D6849FC}"/>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4" name="Нижний колонтитул 3">
            <a:extLst>
              <a:ext uri="{FF2B5EF4-FFF2-40B4-BE49-F238E27FC236}">
                <a16:creationId xmlns:a16="http://schemas.microsoft.com/office/drawing/2014/main" id="{6DFC2FFC-0207-4402-B521-07103DBC08C8}"/>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00DBCBA3-D3BB-4901-8B0D-359D12C61A38}"/>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881435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BFF0AA5-F633-4E87-A9A1-2C6271488BED}"/>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3" name="Нижний колонтитул 2">
            <a:extLst>
              <a:ext uri="{FF2B5EF4-FFF2-40B4-BE49-F238E27FC236}">
                <a16:creationId xmlns:a16="http://schemas.microsoft.com/office/drawing/2014/main" id="{B29EFDFF-3100-4625-AF04-F6FF6A162E89}"/>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C636F0D-31D8-470A-96D4-621835481CB0}"/>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3497482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619784-610F-43C3-9ED4-49F5896AA8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FE4B52A-B1CC-456E-A293-F336C0412E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7D04CCFF-FA40-419A-9013-853B2D2FA3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9C3441E-6D8F-46F2-A9D1-E31C937B336F}"/>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6" name="Нижний колонтитул 5">
            <a:extLst>
              <a:ext uri="{FF2B5EF4-FFF2-40B4-BE49-F238E27FC236}">
                <a16:creationId xmlns:a16="http://schemas.microsoft.com/office/drawing/2014/main" id="{DD42ED52-3D74-4707-93BF-693C63BE6BA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B83CDF0-D95D-4A39-93DE-6ABDF938E146}"/>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4104544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40BF93-19DF-4FF8-A372-12BA7E8DB0B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C571751-65D4-4A72-8E0E-DEBDB1360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D9BC9BD-83AC-4C9E-8E7A-1F242F973F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0316E5D-5DDB-48AA-81CA-81417C2ABE0E}"/>
              </a:ext>
            </a:extLst>
          </p:cNvPr>
          <p:cNvSpPr>
            <a:spLocks noGrp="1"/>
          </p:cNvSpPr>
          <p:nvPr>
            <p:ph type="dt" sz="half" idx="10"/>
          </p:nvPr>
        </p:nvSpPr>
        <p:spPr/>
        <p:txBody>
          <a:bodyPr/>
          <a:lstStyle/>
          <a:p>
            <a:fld id="{4B59E80B-5AC8-44B7-B03E-0AC891655558}" type="datetimeFigureOut">
              <a:rPr lang="ru-RU" smtClean="0"/>
              <a:t>01.06.2026</a:t>
            </a:fld>
            <a:endParaRPr lang="ru-RU"/>
          </a:p>
        </p:txBody>
      </p:sp>
      <p:sp>
        <p:nvSpPr>
          <p:cNvPr id="6" name="Нижний колонтитул 5">
            <a:extLst>
              <a:ext uri="{FF2B5EF4-FFF2-40B4-BE49-F238E27FC236}">
                <a16:creationId xmlns:a16="http://schemas.microsoft.com/office/drawing/2014/main" id="{729A5C8D-3CD2-4E05-A2C9-249E4FE357F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D4F133B-DBEC-4929-978F-27F562B788E2}"/>
              </a:ext>
            </a:extLst>
          </p:cNvPr>
          <p:cNvSpPr>
            <a:spLocks noGrp="1"/>
          </p:cNvSpPr>
          <p:nvPr>
            <p:ph type="sldNum" sz="quarter" idx="12"/>
          </p:nvPr>
        </p:nvSpPr>
        <p:spPr/>
        <p:txBody>
          <a:bodyPr/>
          <a:lstStyle/>
          <a:p>
            <a:fld id="{2DBB9746-5426-4B23-B66F-339A0D8D2EFB}" type="slidenum">
              <a:rPr lang="ru-RU" smtClean="0"/>
              <a:t>‹#›</a:t>
            </a:fld>
            <a:endParaRPr lang="ru-RU"/>
          </a:p>
        </p:txBody>
      </p:sp>
    </p:spTree>
    <p:extLst>
      <p:ext uri="{BB962C8B-B14F-4D97-AF65-F5344CB8AC3E}">
        <p14:creationId xmlns:p14="http://schemas.microsoft.com/office/powerpoint/2010/main" val="42666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B3878E-26FC-444B-91D6-2A559639B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2769E950-DDFA-41BC-B497-BB563D00AC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6888A0E-AE92-42F7-BA16-738FD78E80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9E80B-5AC8-44B7-B03E-0AC891655558}" type="datetimeFigureOut">
              <a:rPr lang="ru-RU" smtClean="0"/>
              <a:t>01.06.2026</a:t>
            </a:fld>
            <a:endParaRPr lang="ru-RU"/>
          </a:p>
        </p:txBody>
      </p:sp>
      <p:sp>
        <p:nvSpPr>
          <p:cNvPr id="5" name="Нижний колонтитул 4">
            <a:extLst>
              <a:ext uri="{FF2B5EF4-FFF2-40B4-BE49-F238E27FC236}">
                <a16:creationId xmlns:a16="http://schemas.microsoft.com/office/drawing/2014/main" id="{8B44B619-C34F-44A6-A3D6-90BF88581B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193FC0A2-63A9-4F3B-AE75-E6ACA2AF19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B9746-5426-4B23-B66F-339A0D8D2EFB}" type="slidenum">
              <a:rPr lang="ru-RU" smtClean="0"/>
              <a:t>‹#›</a:t>
            </a:fld>
            <a:endParaRPr lang="ru-RU"/>
          </a:p>
        </p:txBody>
      </p:sp>
    </p:spTree>
    <p:extLst>
      <p:ext uri="{BB962C8B-B14F-4D97-AF65-F5344CB8AC3E}">
        <p14:creationId xmlns:p14="http://schemas.microsoft.com/office/powerpoint/2010/main" val="348303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desig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en.napinfo.ru/services/it-solutions-for-automotive-market-analysis/dv-tco/" TargetMode="External"/><Relationship Id="rId5" Type="http://schemas.openxmlformats.org/officeDocument/2006/relationships/image" Target="../media/image2.jpe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1271B69-AA02-4C44-AB0D-F9DA999B9A06}"/>
              </a:ext>
            </a:extLst>
          </p:cNvPr>
          <p:cNvSpPr txBox="1">
            <a:spLocks/>
          </p:cNvSpPr>
          <p:nvPr/>
        </p:nvSpPr>
        <p:spPr>
          <a:xfrm>
            <a:off x="11635745" y="243513"/>
            <a:ext cx="391428" cy="195486"/>
          </a:xfrm>
          <a:prstGeom prst="rect">
            <a:avLst/>
          </a:prstGeom>
        </p:spPr>
        <p:txBody>
          <a:bodyPr vert="horz" lIns="91440" tIns="45720" rIns="91440" bIns="45720" rtlCol="0" anchor="ctr"/>
          <a:lstStyle>
            <a:defPPr>
              <a:defRPr lang="ru-RU"/>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2E1CF2F-19B6-4B01-91BB-CDBA096AD5BE}" type="slidenum">
              <a:rPr lang="en-US" sz="1000" b="1" smtClean="0">
                <a:solidFill>
                  <a:prstClr val="white"/>
                </a:solidFill>
                <a:latin typeface="Arial" panose="020B0604020202020204" pitchFamily="34" charset="0"/>
                <a:cs typeface="Arial" panose="020B0604020202020204" pitchFamily="34" charset="0"/>
              </a:rPr>
              <a:pPr>
                <a:defRPr/>
              </a:pPr>
              <a:t>1</a:t>
            </a:fld>
            <a:endParaRPr lang="en-US" sz="1000" b="1" dirty="0">
              <a:solidFill>
                <a:prstClr val="white"/>
              </a:solidFill>
              <a:latin typeface="Arial" panose="020B0604020202020204" pitchFamily="34" charset="0"/>
              <a:cs typeface="Arial" panose="020B0604020202020204" pitchFamily="34" charset="0"/>
            </a:endParaRPr>
          </a:p>
        </p:txBody>
      </p:sp>
      <p:sp>
        <p:nvSpPr>
          <p:cNvPr id="24" name="TextBox 23">
            <a:hlinkClick r:id="rId3"/>
            <a:extLst>
              <a:ext uri="{FF2B5EF4-FFF2-40B4-BE49-F238E27FC236}">
                <a16:creationId xmlns:a16="http://schemas.microsoft.com/office/drawing/2014/main" id="{16AB257E-A5AF-4549-BB43-128081411FA4}"/>
              </a:ext>
            </a:extLst>
          </p:cNvPr>
          <p:cNvSpPr txBox="1"/>
          <p:nvPr/>
        </p:nvSpPr>
        <p:spPr>
          <a:xfrm>
            <a:off x="5935971" y="6322790"/>
            <a:ext cx="5895485"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white">
                    <a:lumMod val="65000"/>
                  </a:prstClr>
                </a:solidFill>
                <a:effectLst/>
                <a:uLnTx/>
                <a:uFillTx/>
                <a:latin typeface="Arial" panose="020B0604020202020204" pitchFamily="34" charset="0"/>
                <a:ea typeface="+mn-ea"/>
                <a:cs typeface="Arial" panose="020B0604020202020204" pitchFamily="34" charset="0"/>
              </a:rPr>
              <a:t>Source</a:t>
            </a:r>
            <a:r>
              <a:rPr kumimoji="0" lang="ru-RU" sz="900" b="0" i="1" u="none" strike="noStrike" kern="1200" cap="none" spc="0" normalizeH="0" baseline="0" noProof="0" dirty="0">
                <a:ln>
                  <a:noFill/>
                </a:ln>
                <a:solidFill>
                  <a:prstClr val="white">
                    <a:lumMod val="65000"/>
                  </a:prstClr>
                </a:solidFill>
                <a:effectLst/>
                <a:uLnTx/>
                <a:uFillTx/>
                <a:latin typeface="Arial" panose="020B0604020202020204" pitchFamily="34" charset="0"/>
                <a:ea typeface="+mn-ea"/>
                <a:cs typeface="Arial" panose="020B0604020202020204" pitchFamily="34" charset="0"/>
              </a:rPr>
              <a:t>: </a:t>
            </a:r>
            <a:r>
              <a:rPr kumimoji="0" lang="en-US" sz="900" i="1" u="none" strike="noStrike" kern="1200" cap="none" spc="0" normalizeH="0" baseline="0" noProof="0" dirty="0" err="1">
                <a:ln>
                  <a:noFill/>
                </a:ln>
                <a:solidFill>
                  <a:srgbClr val="FF0000"/>
                </a:solidFill>
                <a:effectLst/>
                <a:uLnTx/>
                <a:uFillTx/>
                <a:latin typeface="Arial" panose="020B0604020202020204" pitchFamily="34" charset="0"/>
                <a:cs typeface="Arial" panose="020B0604020202020204" pitchFamily="34" charset="0"/>
              </a:rPr>
              <a:t>NAPI</a:t>
            </a:r>
            <a:r>
              <a:rPr kumimoji="0" lang="ru-RU" sz="900" i="1" u="none" strike="noStrike" kern="1200" cap="none" spc="0" normalizeH="0" baseline="0" noProof="0" dirty="0">
                <a:ln>
                  <a:noFill/>
                </a:ln>
                <a:solidFill>
                  <a:prstClr val="white">
                    <a:lumMod val="65000"/>
                  </a:prstClr>
                </a:solidFill>
                <a:effectLst/>
                <a:uLnTx/>
                <a:uFillTx/>
                <a:latin typeface="Arial" panose="020B0604020202020204" pitchFamily="34" charset="0"/>
                <a:cs typeface="Arial" panose="020B0604020202020204" pitchFamily="34" charset="0"/>
              </a:rPr>
              <a:t> / </a:t>
            </a:r>
            <a:r>
              <a:rPr kumimoji="0" lang="en-US" sz="900" i="1" u="none" strike="noStrike" kern="1200" cap="none" spc="0" normalizeH="0" baseline="0" noProof="0" dirty="0">
                <a:ln>
                  <a:noFill/>
                </a:ln>
                <a:solidFill>
                  <a:srgbClr val="FF0000"/>
                </a:solidFill>
                <a:effectLst/>
                <a:uLnTx/>
                <a:uFillTx/>
                <a:latin typeface="Arial" panose="020B0604020202020204" pitchFamily="34" charset="0"/>
                <a:cs typeface="Arial" panose="020B0604020202020204" pitchFamily="34" charset="0"/>
              </a:rPr>
              <a:t>National Industrial Information Agency</a:t>
            </a:r>
            <a:endParaRPr kumimoji="0" lang="ko-KR" altLang="en-US" sz="900" i="1" u="none" strike="noStrike" kern="1200" cap="none" spc="0" normalizeH="0" baseline="0" noProof="0" dirty="0">
              <a:ln>
                <a:noFill/>
              </a:ln>
              <a:solidFill>
                <a:prstClr val="white">
                  <a:lumMod val="65000"/>
                </a:prstClr>
              </a:solidFill>
              <a:effectLst/>
              <a:uLnTx/>
              <a:uFillTx/>
              <a:latin typeface="Arial" panose="020B0604020202020204" pitchFamily="34" charset="0"/>
              <a:ea typeface="맑은 고딕" panose="020B0503020000020004" pitchFamily="34" charset="-127"/>
              <a:cs typeface="Arial" panose="020B0604020202020204" pitchFamily="34" charset="0"/>
            </a:endParaRPr>
          </a:p>
        </p:txBody>
      </p:sp>
      <p:sp>
        <p:nvSpPr>
          <p:cNvPr id="11" name="TextBox 10">
            <a:hlinkClick r:id="rId3"/>
            <a:extLst>
              <a:ext uri="{FF2B5EF4-FFF2-40B4-BE49-F238E27FC236}">
                <a16:creationId xmlns:a16="http://schemas.microsoft.com/office/drawing/2014/main" id="{ABD864A0-29EA-4A3A-A79F-EC9ACECEBB8D}"/>
              </a:ext>
            </a:extLst>
          </p:cNvPr>
          <p:cNvSpPr txBox="1"/>
          <p:nvPr/>
        </p:nvSpPr>
        <p:spPr>
          <a:xfrm>
            <a:off x="1456045" y="6322790"/>
            <a:ext cx="1314861"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900" b="0" i="0" u="none" strike="noStrike" kern="1200" cap="none" spc="0" normalizeH="0" baseline="0" noProof="0" dirty="0">
                <a:ln>
                  <a:noFill/>
                </a:ln>
                <a:solidFill>
                  <a:prstClr val="white">
                    <a:lumMod val="65000"/>
                  </a:prstClr>
                </a:solidFill>
                <a:effectLst/>
                <a:uLnTx/>
                <a:uFillTx/>
                <a:latin typeface="Arial" panose="020B0604020202020204" pitchFamily="34" charset="0"/>
                <a:ea typeface="맑은 고딕" panose="020B0503020000020004" pitchFamily="34" charset="-127"/>
                <a:cs typeface="Arial" panose="020B0604020202020204" pitchFamily="34" charset="0"/>
              </a:rPr>
              <a:t>www.napinfo.ru</a:t>
            </a:r>
            <a:endParaRPr kumimoji="0" lang="ko-KR" altLang="en-US" sz="900" b="0" i="0" u="none" strike="noStrike" kern="1200" cap="none" spc="0" normalizeH="0" baseline="0" noProof="0" dirty="0">
              <a:ln>
                <a:noFill/>
              </a:ln>
              <a:solidFill>
                <a:prstClr val="white">
                  <a:lumMod val="65000"/>
                </a:prstClr>
              </a:solidFill>
              <a:effectLst/>
              <a:uLnTx/>
              <a:uFillTx/>
              <a:latin typeface="Arial" panose="020B0604020202020204" pitchFamily="34" charset="0"/>
              <a:ea typeface="맑은 고딕" panose="020B0503020000020004" pitchFamily="34" charset="-127"/>
              <a:cs typeface="Arial" panose="020B0604020202020204" pitchFamily="34" charset="0"/>
            </a:endParaRPr>
          </a:p>
        </p:txBody>
      </p:sp>
      <p:pic>
        <p:nvPicPr>
          <p:cNvPr id="35" name="Рисунок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0325" y="248467"/>
            <a:ext cx="889330" cy="519284"/>
          </a:xfrm>
          <a:prstGeom prst="rect">
            <a:avLst/>
          </a:prstGeom>
        </p:spPr>
      </p:pic>
      <p:cxnSp>
        <p:nvCxnSpPr>
          <p:cNvPr id="12" name="Прямая соединительная линия 11"/>
          <p:cNvCxnSpPr>
            <a:cxnSpLocks/>
          </p:cNvCxnSpPr>
          <p:nvPr/>
        </p:nvCxnSpPr>
        <p:spPr>
          <a:xfrm>
            <a:off x="1487136" y="508109"/>
            <a:ext cx="10328012"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a:extLst>
              <a:ext uri="{FF2B5EF4-FFF2-40B4-BE49-F238E27FC236}">
                <a16:creationId xmlns:a16="http://schemas.microsoft.com/office/drawing/2014/main" id="{D5565265-B6A4-4F3A-9EDA-056AD11271D6}"/>
              </a:ext>
            </a:extLst>
          </p:cNvPr>
          <p:cNvCxnSpPr/>
          <p:nvPr/>
        </p:nvCxnSpPr>
        <p:spPr>
          <a:xfrm>
            <a:off x="1456045" y="6258357"/>
            <a:ext cx="10359103" cy="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E4756E54-534A-4FE6-9758-D782C1A0BD3B}"/>
              </a:ext>
            </a:extLst>
          </p:cNvPr>
          <p:cNvSpPr txBox="1"/>
          <p:nvPr/>
        </p:nvSpPr>
        <p:spPr>
          <a:xfrm>
            <a:off x="3158836" y="111152"/>
            <a:ext cx="8787994" cy="400110"/>
          </a:xfrm>
          <a:prstGeom prst="rect">
            <a:avLst/>
          </a:prstGeom>
          <a:noFill/>
        </p:spPr>
        <p:txBody>
          <a:bodyPr wrap="square">
            <a:spAutoFit/>
          </a:bodyPr>
          <a:lstStyle/>
          <a:p>
            <a:r>
              <a:rPr lang="en-US" sz="2000" b="1" dirty="0">
                <a:solidFill>
                  <a:schemeClr val="accent1">
                    <a:lumMod val="75000"/>
                  </a:schemeClr>
                </a:solidFill>
                <a:latin typeface="+mj-lt"/>
              </a:rPr>
              <a:t>Total cost of ownership of </a:t>
            </a:r>
            <a:r>
              <a:rPr lang="en-US" sz="2000" b="1" dirty="0" err="1">
                <a:solidFill>
                  <a:schemeClr val="accent1">
                    <a:lumMod val="75000"/>
                  </a:schemeClr>
                </a:solidFill>
                <a:latin typeface="+mj-lt"/>
              </a:rPr>
              <a:t>HAVAL</a:t>
            </a:r>
            <a:r>
              <a:rPr lang="en-US" sz="2000" b="1" dirty="0">
                <a:solidFill>
                  <a:schemeClr val="accent1">
                    <a:lumMod val="75000"/>
                  </a:schemeClr>
                </a:solidFill>
                <a:latin typeface="+mj-lt"/>
              </a:rPr>
              <a:t> JOLION</a:t>
            </a:r>
            <a:r>
              <a:rPr lang="ru-RU" sz="2000" b="1" dirty="0">
                <a:solidFill>
                  <a:schemeClr val="accent1">
                    <a:lumMod val="75000"/>
                  </a:schemeClr>
                </a:solidFill>
                <a:latin typeface="+mj-lt"/>
              </a:rPr>
              <a:t>,</a:t>
            </a:r>
            <a:r>
              <a:rPr lang="en-US" sz="2000" b="1" dirty="0">
                <a:solidFill>
                  <a:schemeClr val="accent1">
                    <a:lumMod val="75000"/>
                  </a:schemeClr>
                </a:solidFill>
                <a:latin typeface="+mj-lt"/>
              </a:rPr>
              <a:t> LADA GRANTA CROSS</a:t>
            </a:r>
            <a:r>
              <a:rPr lang="ru-RU" sz="2000" b="1" dirty="0">
                <a:solidFill>
                  <a:schemeClr val="accent1">
                    <a:lumMod val="75000"/>
                  </a:schemeClr>
                </a:solidFill>
                <a:latin typeface="+mj-lt"/>
              </a:rPr>
              <a:t>,</a:t>
            </a:r>
            <a:r>
              <a:rPr lang="en-US" sz="2000" b="1" dirty="0">
                <a:solidFill>
                  <a:schemeClr val="accent1">
                    <a:lumMod val="75000"/>
                  </a:schemeClr>
                </a:solidFill>
                <a:latin typeface="+mj-lt"/>
              </a:rPr>
              <a:t> EVOLUTE I-JOY</a:t>
            </a:r>
            <a:r>
              <a:rPr lang="ru-RU" sz="2000" b="1" dirty="0">
                <a:solidFill>
                  <a:schemeClr val="accent1">
                    <a:lumMod val="75000"/>
                  </a:schemeClr>
                </a:solidFill>
                <a:latin typeface="+mj-lt"/>
              </a:rPr>
              <a:t> </a:t>
            </a:r>
            <a:r>
              <a:rPr lang="en-US" sz="2000" b="1" dirty="0">
                <a:solidFill>
                  <a:schemeClr val="accent1">
                    <a:lumMod val="75000"/>
                  </a:schemeClr>
                </a:solidFill>
                <a:latin typeface="+mj-lt"/>
              </a:rPr>
              <a:t>as taxi  </a:t>
            </a:r>
          </a:p>
        </p:txBody>
      </p:sp>
      <p:pic>
        <p:nvPicPr>
          <p:cNvPr id="22" name="Рисунок 21" descr="http://dl3.joxi.net/drive/2022/11/15/0047/1886/3106654/54/e9d0e93895.jpg">
            <a:extLst>
              <a:ext uri="{FF2B5EF4-FFF2-40B4-BE49-F238E27FC236}">
                <a16:creationId xmlns:a16="http://schemas.microsoft.com/office/drawing/2014/main" id="{7B15C1A2-8CDF-405F-9800-87F02093A38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0325" y="5704677"/>
            <a:ext cx="667402" cy="639296"/>
          </a:xfrm>
          <a:prstGeom prst="rect">
            <a:avLst/>
          </a:prstGeom>
          <a:noFill/>
          <a:ln>
            <a:noFill/>
          </a:ln>
        </p:spPr>
      </p:pic>
      <p:sp>
        <p:nvSpPr>
          <p:cNvPr id="8" name="Прямоугольник 7"/>
          <p:cNvSpPr/>
          <p:nvPr/>
        </p:nvSpPr>
        <p:spPr>
          <a:xfrm>
            <a:off x="1487136" y="850546"/>
            <a:ext cx="4816568" cy="5101397"/>
          </a:xfrm>
          <a:prstGeom prst="rect">
            <a:avLst/>
          </a:prstGeom>
        </p:spPr>
        <p:txBody>
          <a:bodyPr wrap="square">
            <a:spAutoFit/>
          </a:bodyPr>
          <a:lstStyle/>
          <a:p>
            <a:pPr algn="just" fontAlgn="b"/>
            <a:r>
              <a:rPr lang="en-US" sz="1050" dirty="0">
                <a:latin typeface="+mj-lt"/>
              </a:rPr>
              <a:t>The marketing agency </a:t>
            </a:r>
            <a:r>
              <a:rPr lang="en-US" sz="1050" dirty="0" err="1">
                <a:latin typeface="+mj-lt"/>
              </a:rPr>
              <a:t>NAPI</a:t>
            </a:r>
            <a:r>
              <a:rPr lang="en-US" sz="1050" dirty="0">
                <a:latin typeface="+mj-lt"/>
              </a:rPr>
              <a:t> calculated the total cost of ownership* of gasoline LADA and </a:t>
            </a:r>
            <a:r>
              <a:rPr lang="en-US" sz="1050" dirty="0" err="1">
                <a:latin typeface="+mj-lt"/>
              </a:rPr>
              <a:t>HAVAL</a:t>
            </a:r>
            <a:r>
              <a:rPr lang="en-US" sz="1050" dirty="0">
                <a:latin typeface="+mj-lt"/>
              </a:rPr>
              <a:t> cars and an electric </a:t>
            </a:r>
            <a:r>
              <a:rPr lang="en-US" sz="1050" dirty="0" err="1">
                <a:latin typeface="+mj-lt"/>
              </a:rPr>
              <a:t>EVOLUTE</a:t>
            </a:r>
            <a:r>
              <a:rPr lang="en-US" sz="1050" dirty="0">
                <a:latin typeface="+mj-lt"/>
              </a:rPr>
              <a:t> used as taxis. The calculation was performed using the </a:t>
            </a:r>
            <a:r>
              <a:rPr lang="en-US" sz="1050" dirty="0">
                <a:latin typeface="+mj-lt"/>
                <a:hlinkClick r:id="rId6"/>
              </a:rPr>
              <a:t>online DV-</a:t>
            </a:r>
            <a:r>
              <a:rPr lang="en-US" sz="1050" dirty="0" err="1">
                <a:latin typeface="+mj-lt"/>
                <a:hlinkClick r:id="rId6"/>
              </a:rPr>
              <a:t>TCO</a:t>
            </a:r>
            <a:r>
              <a:rPr lang="en-US" sz="1050" dirty="0">
                <a:latin typeface="+mj-lt"/>
                <a:hlinkClick r:id="rId6"/>
              </a:rPr>
              <a:t> total cost of ownership calculator</a:t>
            </a:r>
            <a:r>
              <a:rPr lang="en-US" sz="1050" dirty="0">
                <a:latin typeface="+mj-lt"/>
              </a:rPr>
              <a:t>.</a:t>
            </a:r>
          </a:p>
          <a:p>
            <a:pPr algn="just" fontAlgn="b"/>
            <a:endParaRPr lang="en-US" sz="1050" dirty="0">
              <a:latin typeface="+mj-lt"/>
            </a:endParaRPr>
          </a:p>
          <a:p>
            <a:pPr algn="just" fontAlgn="b"/>
            <a:r>
              <a:rPr lang="en-US" sz="1050" dirty="0">
                <a:latin typeface="+mj-lt"/>
              </a:rPr>
              <a:t>The following models were selected for analysis: </a:t>
            </a:r>
          </a:p>
          <a:p>
            <a:pPr marL="171450" indent="-171450" algn="just" fontAlgn="b">
              <a:buFont typeface="Arial" panose="020B0604020202020204" pitchFamily="34" charset="0"/>
              <a:buChar char="•"/>
            </a:pPr>
            <a:r>
              <a:rPr lang="en-US" sz="1050" dirty="0" err="1">
                <a:latin typeface="+mj-lt"/>
              </a:rPr>
              <a:t>HAVAL</a:t>
            </a:r>
            <a:r>
              <a:rPr lang="en-US" sz="1050" dirty="0">
                <a:latin typeface="+mj-lt"/>
              </a:rPr>
              <a:t> JOLION COMFORT</a:t>
            </a:r>
            <a:endParaRPr lang="ru-RU" sz="1050" dirty="0">
              <a:latin typeface="+mj-lt"/>
            </a:endParaRPr>
          </a:p>
          <a:p>
            <a:pPr marL="171450" indent="-171450" algn="just" fontAlgn="b">
              <a:buFont typeface="Arial" panose="020B0604020202020204" pitchFamily="34" charset="0"/>
              <a:buChar char="•"/>
            </a:pPr>
            <a:r>
              <a:rPr lang="en-US" sz="1050" dirty="0">
                <a:latin typeface="+mj-lt"/>
              </a:rPr>
              <a:t>LADA GRANTA CROSS Comfort</a:t>
            </a:r>
            <a:endParaRPr lang="ru-RU" sz="1050" dirty="0">
              <a:latin typeface="+mj-lt"/>
            </a:endParaRPr>
          </a:p>
          <a:p>
            <a:pPr marL="171450" indent="-171450" algn="just" fontAlgn="b">
              <a:buFont typeface="Arial" panose="020B0604020202020204" pitchFamily="34" charset="0"/>
              <a:buChar char="•"/>
            </a:pPr>
            <a:r>
              <a:rPr lang="en-US" sz="1050" dirty="0">
                <a:latin typeface="+mj-lt"/>
              </a:rPr>
              <a:t>EVOLUTE I-JOY City+</a:t>
            </a:r>
            <a:endParaRPr lang="ru-RU" sz="1050" dirty="0">
              <a:latin typeface="+mj-lt"/>
            </a:endParaRPr>
          </a:p>
          <a:p>
            <a:pPr marL="171450" indent="-171450" algn="just">
              <a:buFont typeface="Arial" panose="020B0604020202020204" pitchFamily="34" charset="0"/>
              <a:buChar char="•"/>
            </a:pPr>
            <a:endParaRPr lang="ru-RU" sz="1050" dirty="0">
              <a:latin typeface="+mj-lt"/>
            </a:endParaRPr>
          </a:p>
          <a:p>
            <a:pPr algn="just"/>
            <a:r>
              <a:rPr lang="en-US" sz="1050" dirty="0">
                <a:latin typeface="+mj-lt"/>
              </a:rPr>
              <a:t>A legal entity providing passenger transportation services was selected as the car owner. The car is operated in Moscow and has been owned for 36 months (3 years). The average annual mileage is 130,000 km. Triangle winter tires are used, with three tire changes. </a:t>
            </a:r>
          </a:p>
          <a:p>
            <a:pPr algn="just"/>
            <a:endParaRPr lang="en-US" sz="1050" dirty="0">
              <a:latin typeface="+mj-lt"/>
            </a:endParaRPr>
          </a:p>
          <a:p>
            <a:pPr algn="just"/>
            <a:r>
              <a:rPr lang="en-US" sz="1050" dirty="0">
                <a:latin typeface="+mj-lt"/>
              </a:rPr>
              <a:t>The car is leased (3-year contract term, 27.5% interest rate, 20% down payment). The lease cost does not include maintenance, insurance, etc.</a:t>
            </a:r>
          </a:p>
          <a:p>
            <a:pPr algn="just"/>
            <a:endParaRPr lang="ru-RU" sz="1050" dirty="0">
              <a:latin typeface="+mj-lt"/>
            </a:endParaRPr>
          </a:p>
          <a:p>
            <a:pPr algn="just"/>
            <a:r>
              <a:rPr lang="en-US" sz="1050" dirty="0">
                <a:latin typeface="+mj-lt"/>
              </a:rPr>
              <a:t>The total cost of ownership of the gasoline </a:t>
            </a:r>
            <a:r>
              <a:rPr lang="en-US" sz="1050" dirty="0" err="1">
                <a:latin typeface="+mj-lt"/>
              </a:rPr>
              <a:t>HAVAL</a:t>
            </a:r>
            <a:r>
              <a:rPr lang="en-US" sz="1050" dirty="0">
                <a:latin typeface="+mj-lt"/>
              </a:rPr>
              <a:t> </a:t>
            </a:r>
            <a:r>
              <a:rPr lang="en-US" sz="1050" dirty="0" err="1">
                <a:latin typeface="+mj-lt"/>
              </a:rPr>
              <a:t>JOLION</a:t>
            </a:r>
            <a:r>
              <a:rPr lang="en-US" sz="1050" dirty="0">
                <a:latin typeface="+mj-lt"/>
              </a:rPr>
              <a:t> COMFORT is 12.45 rubles per km and 4.9 million rubles over three years, while that of LADA </a:t>
            </a:r>
            <a:r>
              <a:rPr lang="en-US" sz="1050" dirty="0" err="1">
                <a:latin typeface="+mj-lt"/>
              </a:rPr>
              <a:t>GRANTA</a:t>
            </a:r>
            <a:r>
              <a:rPr lang="en-US" sz="1050" dirty="0">
                <a:latin typeface="+mj-lt"/>
              </a:rPr>
              <a:t> CROSS Comfort is 9.49 rubles per km and 3.7 million rubles over three years. The total cost of ownership of an electric </a:t>
            </a:r>
            <a:r>
              <a:rPr lang="en-US" sz="1050" dirty="0" err="1">
                <a:latin typeface="+mj-lt"/>
              </a:rPr>
              <a:t>EVOLUTE</a:t>
            </a:r>
            <a:r>
              <a:rPr lang="en-US" sz="1050" dirty="0">
                <a:latin typeface="+mj-lt"/>
              </a:rPr>
              <a:t> I-JOY City+ is 11.51 rubles per km and 4.5 million rubles over three years.</a:t>
            </a:r>
          </a:p>
          <a:p>
            <a:pPr algn="just"/>
            <a:endParaRPr lang="ru-RU" sz="1050" dirty="0">
              <a:latin typeface="+mj-lt"/>
            </a:endParaRPr>
          </a:p>
          <a:p>
            <a:pPr algn="just"/>
            <a:r>
              <a:rPr lang="en-US" sz="1050" dirty="0">
                <a:latin typeface="+mj-lt"/>
              </a:rPr>
              <a:t>This calculation is provided for a general overview of the total cost of ownership of gasoline and electric cars used as taxi and is not intended to be their comparison. Each model has its own advantages for taxi companies. </a:t>
            </a:r>
          </a:p>
          <a:p>
            <a:pPr algn="just"/>
            <a:endParaRPr lang="en-US" sz="1050" dirty="0">
              <a:latin typeface="+mj-lt"/>
            </a:endParaRPr>
          </a:p>
          <a:p>
            <a:pPr algn="just"/>
            <a:r>
              <a:rPr lang="en-US" sz="1050" dirty="0">
                <a:latin typeface="+mj-lt"/>
              </a:rPr>
              <a:t>*</a:t>
            </a:r>
            <a:r>
              <a:rPr lang="en-US" sz="1050" i="1" dirty="0">
                <a:latin typeface="+mj-lt"/>
              </a:rPr>
              <a:t>including depreciation and preferential leasing for LADA and </a:t>
            </a:r>
            <a:r>
              <a:rPr lang="en-US" sz="1050" i="1" dirty="0" err="1">
                <a:latin typeface="+mj-lt"/>
              </a:rPr>
              <a:t>EVOLUTE</a:t>
            </a:r>
            <a:r>
              <a:rPr lang="en-US" sz="1050" i="1" dirty="0">
                <a:latin typeface="+mj-lt"/>
              </a:rPr>
              <a:t>, and excluding the insurance box and additional spare parts (spare parts not included in scheduled maintenance). </a:t>
            </a:r>
          </a:p>
          <a:p>
            <a:pPr algn="just"/>
            <a:endParaRPr lang="en-US" sz="1050" i="1" dirty="0">
              <a:latin typeface="+mj-lt"/>
            </a:endParaRPr>
          </a:p>
        </p:txBody>
      </p:sp>
      <p:graphicFrame>
        <p:nvGraphicFramePr>
          <p:cNvPr id="14" name="Таблица 13"/>
          <p:cNvGraphicFramePr>
            <a:graphicFrameLocks noGrp="1"/>
          </p:cNvGraphicFramePr>
          <p:nvPr>
            <p:extLst>
              <p:ext uri="{D42A27DB-BD31-4B8C-83A1-F6EECF244321}">
                <p14:modId xmlns:p14="http://schemas.microsoft.com/office/powerpoint/2010/main" val="3672343468"/>
              </p:ext>
            </p:extLst>
          </p:nvPr>
        </p:nvGraphicFramePr>
        <p:xfrm>
          <a:off x="6807173" y="810376"/>
          <a:ext cx="5220000" cy="5196028"/>
        </p:xfrm>
        <a:graphic>
          <a:graphicData uri="http://schemas.openxmlformats.org/drawingml/2006/table">
            <a:tbl>
              <a:tblPr>
                <a:tableStyleId>{5C22544A-7EE6-4342-B048-85BDC9FD1C3A}</a:tableStyleId>
              </a:tblPr>
              <a:tblGrid>
                <a:gridCol w="1980000">
                  <a:extLst>
                    <a:ext uri="{9D8B030D-6E8A-4147-A177-3AD203B41FA5}">
                      <a16:colId xmlns:a16="http://schemas.microsoft.com/office/drawing/2014/main" val="715745505"/>
                    </a:ext>
                  </a:extLst>
                </a:gridCol>
                <a:gridCol w="1080000">
                  <a:extLst>
                    <a:ext uri="{9D8B030D-6E8A-4147-A177-3AD203B41FA5}">
                      <a16:colId xmlns:a16="http://schemas.microsoft.com/office/drawing/2014/main" val="1925508259"/>
                    </a:ext>
                  </a:extLst>
                </a:gridCol>
                <a:gridCol w="1080000">
                  <a:extLst>
                    <a:ext uri="{9D8B030D-6E8A-4147-A177-3AD203B41FA5}">
                      <a16:colId xmlns:a16="http://schemas.microsoft.com/office/drawing/2014/main" val="521723566"/>
                    </a:ext>
                  </a:extLst>
                </a:gridCol>
                <a:gridCol w="1080000">
                  <a:extLst>
                    <a:ext uri="{9D8B030D-6E8A-4147-A177-3AD203B41FA5}">
                      <a16:colId xmlns:a16="http://schemas.microsoft.com/office/drawing/2014/main" val="1473488309"/>
                    </a:ext>
                  </a:extLst>
                </a:gridCol>
              </a:tblGrid>
              <a:tr h="409289">
                <a:tc>
                  <a:txBody>
                    <a:bodyPr/>
                    <a:lstStyle/>
                    <a:p>
                      <a:pPr algn="l" fontAlgn="ctr"/>
                      <a:r>
                        <a:rPr lang="en-US" sz="1000" b="1" i="0" u="none" strike="noStrike" dirty="0">
                          <a:solidFill>
                            <a:schemeClr val="tx1"/>
                          </a:solidFill>
                          <a:effectLst/>
                          <a:latin typeface="+mn-lt"/>
                        </a:rPr>
                        <a:t>Total cost of ownership (</a:t>
                      </a:r>
                      <a:r>
                        <a:rPr lang="en-US" sz="1000" b="1" i="0" u="none" strike="noStrike" dirty="0" err="1">
                          <a:solidFill>
                            <a:schemeClr val="tx1"/>
                          </a:solidFill>
                          <a:effectLst/>
                          <a:latin typeface="+mn-lt"/>
                        </a:rPr>
                        <a:t>TCO</a:t>
                      </a:r>
                      <a:r>
                        <a:rPr lang="en-US" sz="1000" b="1" i="0" u="none" strike="noStrike" dirty="0">
                          <a:solidFill>
                            <a:schemeClr val="tx1"/>
                          </a:solidFill>
                          <a:effectLst/>
                          <a:latin typeface="+mn-lt"/>
                        </a:rPr>
                        <a:t>)</a:t>
                      </a:r>
                      <a:endParaRPr lang="ru-RU" sz="1000" b="1" i="0" u="none" strike="noStrike" dirty="0">
                        <a:solidFill>
                          <a:schemeClr val="tx1"/>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mn-lt"/>
                          <a:ea typeface="+mn-ea"/>
                          <a:cs typeface="+mn-cs"/>
                        </a:rPr>
                        <a:t>HAVAL JOLION COMFORT</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tc>
                  <a:txBody>
                    <a:bodyPr/>
                    <a:lstStyle/>
                    <a:p>
                      <a:pPr algn="ctr" fontAlgn="b"/>
                      <a:r>
                        <a:rPr lang="en-US" sz="1000" b="1" i="0" u="none" strike="noStrike" kern="1200" dirty="0">
                          <a:solidFill>
                            <a:srgbClr val="000000"/>
                          </a:solidFill>
                          <a:effectLst/>
                          <a:latin typeface="+mn-lt"/>
                          <a:ea typeface="+mn-ea"/>
                          <a:cs typeface="+mn-cs"/>
                        </a:rPr>
                        <a:t>LADA GRANTA CROSS Comfort</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tc>
                  <a:txBody>
                    <a:bodyPr/>
                    <a:lstStyle/>
                    <a:p>
                      <a:pPr algn="ctr" fontAlgn="b"/>
                      <a:r>
                        <a:rPr lang="en-US" sz="1000" b="1" i="0" u="none" strike="noStrike" dirty="0">
                          <a:solidFill>
                            <a:srgbClr val="000000"/>
                          </a:solidFill>
                          <a:effectLst/>
                          <a:latin typeface="+mn-lt"/>
                        </a:rPr>
                        <a:t>EVOLUTE I-JOY City+</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76083107"/>
                  </a:ext>
                </a:extLst>
              </a:tr>
              <a:tr h="210846">
                <a:tc>
                  <a:txBody>
                    <a:bodyPr/>
                    <a:lstStyle/>
                    <a:p>
                      <a:pPr algn="l" fontAlgn="b"/>
                      <a:r>
                        <a:rPr lang="en-US" sz="1000" b="0" i="0" u="none" strike="noStrike" dirty="0">
                          <a:solidFill>
                            <a:srgbClr val="000000"/>
                          </a:solidFill>
                          <a:effectLst/>
                          <a:latin typeface="+mn-lt"/>
                        </a:rPr>
                        <a:t>Car cost, Rub</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1 999 000</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00</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1 126 000</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00</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2 099 000</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00</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737652717"/>
                  </a:ext>
                </a:extLst>
              </a:tr>
              <a:tr h="210846">
                <a:tc>
                  <a:txBody>
                    <a:bodyPr/>
                    <a:lstStyle/>
                    <a:p>
                      <a:pPr algn="l" fontAlgn="b"/>
                      <a:r>
                        <a:rPr lang="en-US" sz="1000" b="0" i="0" u="none" strike="noStrike" dirty="0" err="1">
                          <a:solidFill>
                            <a:srgbClr val="000000"/>
                          </a:solidFill>
                          <a:effectLst/>
                          <a:latin typeface="+mn-lt"/>
                        </a:rPr>
                        <a:t>TCO</a:t>
                      </a:r>
                      <a:r>
                        <a:rPr lang="en-US" sz="1000" b="0" i="0" u="none" strike="noStrike" dirty="0">
                          <a:solidFill>
                            <a:srgbClr val="000000"/>
                          </a:solidFill>
                          <a:effectLst/>
                          <a:latin typeface="+mn-lt"/>
                        </a:rPr>
                        <a:t> per km, Rub</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12</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45</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9</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49</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11</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51</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2672751440"/>
                  </a:ext>
                </a:extLst>
              </a:tr>
              <a:tr h="210846">
                <a:tc>
                  <a:txBody>
                    <a:bodyPr/>
                    <a:lstStyle/>
                    <a:p>
                      <a:pPr algn="l" fontAlgn="b"/>
                      <a:r>
                        <a:rPr lang="en-US" sz="1000" b="0" i="0" u="none" strike="noStrike" dirty="0" err="1">
                          <a:solidFill>
                            <a:srgbClr val="000000"/>
                          </a:solidFill>
                          <a:effectLst/>
                          <a:latin typeface="+mn-lt"/>
                        </a:rPr>
                        <a:t>TCO</a:t>
                      </a:r>
                      <a:r>
                        <a:rPr lang="en-US" sz="1000" b="0" i="0" u="none" strike="noStrike" dirty="0">
                          <a:solidFill>
                            <a:srgbClr val="000000"/>
                          </a:solidFill>
                          <a:effectLst/>
                          <a:latin typeface="+mn-lt"/>
                        </a:rPr>
                        <a:t> per year, Rub</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1 618 568</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04</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1 233 311</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70</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1 496 580</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63</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431838318"/>
                  </a:ext>
                </a:extLst>
              </a:tr>
              <a:tr h="210846">
                <a:tc>
                  <a:txBody>
                    <a:bodyPr/>
                    <a:lstStyle/>
                    <a:p>
                      <a:pPr algn="l" fontAlgn="b"/>
                      <a:r>
                        <a:rPr lang="en-US" sz="1000" b="0" i="0" u="none" strike="noStrike" dirty="0" err="1">
                          <a:solidFill>
                            <a:srgbClr val="000000"/>
                          </a:solidFill>
                          <a:effectLst/>
                          <a:latin typeface="+mn-lt"/>
                        </a:rPr>
                        <a:t>TCO</a:t>
                      </a:r>
                      <a:r>
                        <a:rPr lang="en-US" sz="1000" b="0" i="0" u="none" strike="noStrike" dirty="0">
                          <a:solidFill>
                            <a:srgbClr val="000000"/>
                          </a:solidFill>
                          <a:effectLst/>
                          <a:latin typeface="+mn-lt"/>
                        </a:rPr>
                        <a:t> for 3 years, Rub</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4 855 704</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11</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3 699 935</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10</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4 489 741</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88</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688403769"/>
                  </a:ext>
                </a:extLst>
              </a:tr>
              <a:tr h="111624">
                <a:tc gridSpan="2">
                  <a:txBody>
                    <a:bodyPr/>
                    <a:lstStyle/>
                    <a:p>
                      <a:pPr algn="ctr" fontAlgn="b"/>
                      <a:endParaRPr lang="ru-RU" sz="5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l" fontAlgn="b"/>
                      <a:endParaRPr lang="ru-RU" sz="1000" b="0" i="0" u="none" strike="noStrike" dirty="0">
                        <a:solidFill>
                          <a:srgbClr val="000000"/>
                        </a:solidFill>
                        <a:effectLst/>
                        <a:latin typeface="+mj-lt"/>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endParaRPr lang="ru-RU" sz="5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endParaRPr lang="ru-RU" sz="5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2056088424"/>
                  </a:ext>
                </a:extLst>
              </a:tr>
              <a:tr h="210846">
                <a:tc gridSpan="3">
                  <a:txBody>
                    <a:bodyPr/>
                    <a:lstStyle/>
                    <a:p>
                      <a:pPr algn="l" fontAlgn="ctr"/>
                      <a:r>
                        <a:rPr lang="ru-RU" sz="1000" u="none" strike="noStrike" dirty="0">
                          <a:effectLst/>
                          <a:latin typeface="+mn-lt"/>
                        </a:rPr>
                        <a:t> </a:t>
                      </a:r>
                      <a:r>
                        <a:rPr lang="en-US" sz="1000" b="1" u="none" strike="noStrike" dirty="0">
                          <a:effectLst/>
                          <a:latin typeface="+mn-lt"/>
                        </a:rPr>
                        <a:t>Specifications</a:t>
                      </a:r>
                      <a:endParaRPr lang="ru-RU" sz="1000" b="1"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rgbClr val="F2F2F2"/>
                    </a:solidFill>
                  </a:tcPr>
                </a:tc>
                <a:tc hMerge="1">
                  <a:txBody>
                    <a:bodyPr/>
                    <a:lstStyle/>
                    <a:p>
                      <a:pPr algn="l" fontAlgn="ctr"/>
                      <a:endParaRPr lang="en-US" sz="1000" b="0" i="0" u="none" strike="noStrike" dirty="0">
                        <a:solidFill>
                          <a:srgbClr val="000000"/>
                        </a:solidFill>
                        <a:effectLst/>
                        <a:latin typeface="+mj-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l" fontAlgn="ctr"/>
                      <a:endParaRPr lang="ru-RU" sz="1050" b="1" i="0" u="none" strike="noStrike" dirty="0">
                        <a:solidFill>
                          <a:srgbClr val="000000"/>
                        </a:solidFill>
                        <a:effectLst/>
                        <a:latin typeface="+mj-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rgbClr val="F2F2F2"/>
                    </a:solidFill>
                  </a:tcPr>
                </a:tc>
                <a:tc>
                  <a:txBody>
                    <a:bodyPr/>
                    <a:lstStyle/>
                    <a:p>
                      <a:pPr algn="l" fontAlgn="ctr"/>
                      <a:endParaRPr lang="ru-RU" sz="1000" b="1"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780470483"/>
                  </a:ext>
                </a:extLst>
              </a:tr>
              <a:tr h="210846">
                <a:tc>
                  <a:txBody>
                    <a:bodyPr/>
                    <a:lstStyle/>
                    <a:p>
                      <a:pPr algn="l" fontAlgn="b"/>
                      <a:r>
                        <a:rPr lang="en-US" sz="1000" b="0" i="0" u="none" strike="noStrike" dirty="0">
                          <a:solidFill>
                            <a:srgbClr val="000000"/>
                          </a:solidFill>
                          <a:effectLst/>
                          <a:latin typeface="+mn-lt"/>
                        </a:rPr>
                        <a:t>Engine displacement</a:t>
                      </a:r>
                      <a:r>
                        <a:rPr lang="ru-RU" sz="1000" b="0" i="0" u="none" strike="noStrike" dirty="0">
                          <a:solidFill>
                            <a:srgbClr val="000000"/>
                          </a:solidFill>
                          <a:effectLst/>
                          <a:latin typeface="+mn-lt"/>
                        </a:rPr>
                        <a:t>/</a:t>
                      </a:r>
                      <a:r>
                        <a:rPr lang="en-US" sz="1000" b="0" i="0" u="none" strike="noStrike" dirty="0">
                          <a:solidFill>
                            <a:srgbClr val="000000"/>
                          </a:solidFill>
                          <a:effectLst/>
                          <a:latin typeface="+mn-lt"/>
                        </a:rPr>
                        <a:t>Battery capacity</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1.5 </a:t>
                      </a:r>
                      <a:r>
                        <a:rPr lang="en-US" sz="1000" b="0" i="0" u="none" strike="noStrike" dirty="0">
                          <a:solidFill>
                            <a:srgbClr val="000000"/>
                          </a:solidFill>
                          <a:effectLst/>
                          <a:latin typeface="+mn-lt"/>
                        </a:rPr>
                        <a:t>l</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1.6 </a:t>
                      </a:r>
                      <a:r>
                        <a:rPr lang="en-US" sz="1000" b="0" i="0" u="none" strike="noStrike" dirty="0">
                          <a:solidFill>
                            <a:srgbClr val="000000"/>
                          </a:solidFill>
                          <a:effectLst/>
                          <a:latin typeface="+mn-lt"/>
                        </a:rPr>
                        <a:t>l</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53 </a:t>
                      </a:r>
                      <a:r>
                        <a:rPr lang="en-US" sz="1000" b="0" i="0" u="none" strike="noStrike" dirty="0">
                          <a:solidFill>
                            <a:srgbClr val="000000"/>
                          </a:solidFill>
                          <a:effectLst/>
                          <a:latin typeface="+mn-lt"/>
                        </a:rPr>
                        <a:t>kW</a:t>
                      </a:r>
                      <a:r>
                        <a:rPr lang="ru-RU" sz="1000" b="0" i="0" u="none" strike="noStrike" dirty="0">
                          <a:solidFill>
                            <a:srgbClr val="000000"/>
                          </a:solidFill>
                          <a:effectLst/>
                          <a:latin typeface="+mn-lt"/>
                        </a:rPr>
                        <a:t>·</a:t>
                      </a:r>
                      <a:r>
                        <a:rPr lang="en-US" sz="1000" b="0" i="0" u="none" strike="noStrike" dirty="0">
                          <a:solidFill>
                            <a:srgbClr val="000000"/>
                          </a:solidFill>
                          <a:effectLst/>
                          <a:latin typeface="+mn-lt"/>
                        </a:rPr>
                        <a:t>h</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571658798"/>
                  </a:ext>
                </a:extLst>
              </a:tr>
              <a:tr h="210846">
                <a:tc>
                  <a:txBody>
                    <a:bodyPr/>
                    <a:lstStyle/>
                    <a:p>
                      <a:pPr algn="l" fontAlgn="b"/>
                      <a:r>
                        <a:rPr lang="en-US" sz="1000" u="none" strike="noStrike" dirty="0">
                          <a:effectLst/>
                          <a:latin typeface="+mn-lt"/>
                        </a:rPr>
                        <a:t>Transmission</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MT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MT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AT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280238743"/>
                  </a:ext>
                </a:extLst>
              </a:tr>
              <a:tr h="210846">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u="none" strike="noStrike" kern="1200" dirty="0">
                          <a:solidFill>
                            <a:schemeClr val="dk1"/>
                          </a:solidFill>
                          <a:effectLst/>
                          <a:latin typeface="+mn-lt"/>
                          <a:ea typeface="+mn-ea"/>
                          <a:cs typeface="+mn-cs"/>
                        </a:rPr>
                        <a:t>Drive type</a:t>
                      </a:r>
                      <a:endParaRPr lang="ru-RU" sz="1000" b="0" i="0" u="none" strike="noStrike" kern="1200" dirty="0">
                        <a:solidFill>
                          <a:srgbClr val="000000"/>
                        </a:solidFill>
                        <a:effectLst/>
                        <a:latin typeface="+mn-lt"/>
                        <a:ea typeface="+mn-ea"/>
                        <a:cs typeface="+mn-cs"/>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Front WD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Front WD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Front WD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4184005192"/>
                  </a:ext>
                </a:extLst>
              </a:tr>
              <a:tr h="210846">
                <a:tc>
                  <a:txBody>
                    <a:bodyPr/>
                    <a:lstStyle/>
                    <a:p>
                      <a:pPr algn="l" fontAlgn="b"/>
                      <a:r>
                        <a:rPr lang="en-US" sz="1000" b="0" i="0" u="none" strike="noStrike" dirty="0">
                          <a:solidFill>
                            <a:srgbClr val="000000"/>
                          </a:solidFill>
                          <a:effectLst/>
                          <a:latin typeface="+mn-lt"/>
                        </a:rPr>
                        <a:t>Engine capacity</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143 </a:t>
                      </a:r>
                      <a:r>
                        <a:rPr lang="en-US" sz="1000" b="0" i="0" u="none" strike="noStrike" dirty="0">
                          <a:solidFill>
                            <a:srgbClr val="000000"/>
                          </a:solidFill>
                          <a:effectLst/>
                          <a:latin typeface="+mn-lt"/>
                        </a:rPr>
                        <a:t>HP</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106 </a:t>
                      </a:r>
                      <a:r>
                        <a:rPr lang="en-US" sz="1000" b="0" i="0" u="none" strike="noStrike" dirty="0">
                          <a:solidFill>
                            <a:srgbClr val="000000"/>
                          </a:solidFill>
                          <a:effectLst/>
                          <a:latin typeface="+mn-lt"/>
                        </a:rPr>
                        <a:t>HP</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163 </a:t>
                      </a:r>
                      <a:r>
                        <a:rPr lang="en-US" sz="1000" b="0" i="0" u="none" strike="noStrike" dirty="0">
                          <a:solidFill>
                            <a:srgbClr val="000000"/>
                          </a:solidFill>
                          <a:effectLst/>
                          <a:latin typeface="+mn-lt"/>
                        </a:rPr>
                        <a:t>HP</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2840830929"/>
                  </a:ext>
                </a:extLst>
              </a:tr>
              <a:tr h="210846">
                <a:tc>
                  <a:txBody>
                    <a:bodyPr/>
                    <a:lstStyle/>
                    <a:p>
                      <a:pPr algn="l" fontAlgn="b"/>
                      <a:r>
                        <a:rPr lang="en-US" sz="1000" u="none" strike="noStrike" dirty="0">
                          <a:effectLst/>
                          <a:latin typeface="+mn-lt"/>
                        </a:rPr>
                        <a:t>Body</a:t>
                      </a:r>
                      <a:r>
                        <a:rPr lang="ru-RU" sz="1000" u="none" strike="noStrike" dirty="0">
                          <a:effectLst/>
                          <a:latin typeface="+mn-lt"/>
                        </a:rPr>
                        <a:t> </a:t>
                      </a:r>
                      <a:r>
                        <a:rPr lang="en-US" sz="1000" u="none" strike="noStrike" kern="1200" dirty="0">
                          <a:solidFill>
                            <a:schemeClr val="dk1"/>
                          </a:solidFill>
                          <a:effectLst/>
                          <a:latin typeface="+mn-lt"/>
                          <a:ea typeface="+mn-ea"/>
                          <a:cs typeface="+mn-cs"/>
                        </a:rPr>
                        <a:t>type</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SUV</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Station wagon</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SUV</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711331764"/>
                  </a:ext>
                </a:extLst>
              </a:tr>
              <a:tr h="210846">
                <a:tc>
                  <a:txBody>
                    <a:bodyPr/>
                    <a:lstStyle/>
                    <a:p>
                      <a:pPr algn="l" fontAlgn="b"/>
                      <a:r>
                        <a:rPr lang="en-US" sz="1000" b="0" i="0" u="none" strike="noStrike" dirty="0">
                          <a:solidFill>
                            <a:srgbClr val="000000"/>
                          </a:solidFill>
                          <a:effectLst/>
                          <a:latin typeface="+mn-lt"/>
                        </a:rPr>
                        <a:t>Engine</a:t>
                      </a:r>
                      <a:r>
                        <a:rPr lang="ru-RU" sz="1000" u="none" strike="noStrike" dirty="0">
                          <a:effectLst/>
                          <a:latin typeface="+mn-lt"/>
                        </a:rPr>
                        <a:t> </a:t>
                      </a:r>
                      <a:r>
                        <a:rPr lang="en-US" sz="1000" u="none" strike="noStrike" kern="1200" dirty="0">
                          <a:solidFill>
                            <a:schemeClr val="dk1"/>
                          </a:solidFill>
                          <a:effectLst/>
                          <a:latin typeface="+mn-lt"/>
                          <a:ea typeface="+mn-ea"/>
                          <a:cs typeface="+mn-cs"/>
                        </a:rPr>
                        <a:t>type</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Gasoline </a:t>
                      </a:r>
                      <a:r>
                        <a:rPr lang="ru-RU" sz="1000" b="0" i="0" u="none" strike="noStrike" dirty="0">
                          <a:solidFill>
                            <a:srgbClr val="000000"/>
                          </a:solidFill>
                          <a:effectLst/>
                          <a:latin typeface="+mn-lt"/>
                        </a:rPr>
                        <a:t>(92)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Gasoline</a:t>
                      </a:r>
                      <a:r>
                        <a:rPr lang="ru-RU" sz="1000" b="0" i="0" u="none" strike="noStrike" dirty="0">
                          <a:solidFill>
                            <a:srgbClr val="000000"/>
                          </a:solidFill>
                          <a:effectLst/>
                          <a:latin typeface="+mn-lt"/>
                        </a:rPr>
                        <a:t> (95)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mn-lt"/>
                        </a:rPr>
                        <a:t>Electric</a:t>
                      </a:r>
                      <a:r>
                        <a:rPr lang="ru-RU" sz="1000" b="0" i="0" u="none" strike="noStrike" dirty="0">
                          <a:solidFill>
                            <a:srgbClr val="000000"/>
                          </a:solidFill>
                          <a:effectLst/>
                          <a:latin typeface="+mn-lt"/>
                        </a:rPr>
                        <a:t> </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233453972"/>
                  </a:ext>
                </a:extLst>
              </a:tr>
              <a:tr h="210846">
                <a:tc>
                  <a:txBody>
                    <a:bodyPr/>
                    <a:lstStyle/>
                    <a:p>
                      <a:pPr algn="l" fontAlgn="b"/>
                      <a:r>
                        <a:rPr lang="en-US" sz="1000" u="none" strike="noStrike" kern="1200" dirty="0">
                          <a:solidFill>
                            <a:schemeClr val="dk1"/>
                          </a:solidFill>
                          <a:effectLst/>
                          <a:latin typeface="+mn-lt"/>
                          <a:ea typeface="+mn-ea"/>
                          <a:cs typeface="+mn-cs"/>
                        </a:rPr>
                        <a:t>Fuel consumption per 100 km</a:t>
                      </a:r>
                      <a:endParaRPr lang="ru-RU" sz="1000" b="0" i="0" u="none" strike="noStrike" kern="1200" dirty="0">
                        <a:solidFill>
                          <a:srgbClr val="000000"/>
                        </a:solidFill>
                        <a:effectLst/>
                        <a:latin typeface="+mn-lt"/>
                        <a:ea typeface="+mn-ea"/>
                        <a:cs typeface="+mn-cs"/>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7.5 </a:t>
                      </a:r>
                      <a:r>
                        <a:rPr lang="en-US" sz="1000" b="0" i="0" u="none" strike="noStrike" dirty="0">
                          <a:solidFill>
                            <a:srgbClr val="000000"/>
                          </a:solidFill>
                          <a:effectLst/>
                          <a:latin typeface="+mn-lt"/>
                        </a:rPr>
                        <a:t>l</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6.5 </a:t>
                      </a:r>
                      <a:r>
                        <a:rPr lang="en-US" sz="1000" b="0" i="0" u="none" strike="noStrike" dirty="0">
                          <a:solidFill>
                            <a:srgbClr val="000000"/>
                          </a:solidFill>
                          <a:effectLst/>
                          <a:latin typeface="+mn-lt"/>
                        </a:rPr>
                        <a:t>l</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13 </a:t>
                      </a:r>
                      <a:r>
                        <a:rPr lang="en-US" sz="1000" b="0" i="0" u="none" strike="noStrike" dirty="0">
                          <a:solidFill>
                            <a:srgbClr val="000000"/>
                          </a:solidFill>
                          <a:effectLst/>
                          <a:latin typeface="+mn-lt"/>
                        </a:rPr>
                        <a:t>kW</a:t>
                      </a:r>
                      <a:r>
                        <a:rPr lang="ru-RU" sz="1000" b="0" i="0" u="none" strike="noStrike" dirty="0">
                          <a:solidFill>
                            <a:srgbClr val="000000"/>
                          </a:solidFill>
                          <a:effectLst/>
                          <a:latin typeface="+mn-lt"/>
                        </a:rPr>
                        <a:t>·</a:t>
                      </a:r>
                      <a:r>
                        <a:rPr lang="en-US" sz="1000" b="0" i="0" u="none" strike="noStrike" dirty="0">
                          <a:solidFill>
                            <a:srgbClr val="000000"/>
                          </a:solidFill>
                          <a:effectLst/>
                          <a:latin typeface="+mn-lt"/>
                        </a:rPr>
                        <a:t>h</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45558200"/>
                  </a:ext>
                </a:extLst>
              </a:tr>
              <a:tr h="111624">
                <a:tc gridSpan="2">
                  <a:txBody>
                    <a:bodyPr/>
                    <a:lstStyle/>
                    <a:p>
                      <a:pPr algn="ctr" fontAlgn="b"/>
                      <a:endParaRPr lang="ru-RU" sz="500" b="0" i="0" u="none" strike="noStrike" kern="1200" dirty="0">
                        <a:solidFill>
                          <a:srgbClr val="000000"/>
                        </a:solidFill>
                        <a:effectLst/>
                        <a:latin typeface="+mn-lt"/>
                        <a:ea typeface="+mn-ea"/>
                        <a:cs typeface="+mn-cs"/>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l" fontAlgn="b"/>
                      <a:endParaRPr lang="ru-RU" sz="1050" b="0" i="0" u="none" strike="noStrike" dirty="0">
                        <a:solidFill>
                          <a:srgbClr val="000000"/>
                        </a:solidFill>
                        <a:effectLst/>
                        <a:latin typeface="+mj-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endParaRPr lang="ru-RU" sz="500" b="0" i="0" u="none" strike="noStrike" kern="1200" dirty="0">
                        <a:solidFill>
                          <a:srgbClr val="000000"/>
                        </a:solidFill>
                        <a:effectLst/>
                        <a:latin typeface="+mn-lt"/>
                        <a:ea typeface="+mn-ea"/>
                        <a:cs typeface="+mn-cs"/>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endParaRPr lang="ru-RU" sz="500" b="0" i="0" u="none" strike="noStrike" kern="1200" dirty="0">
                        <a:solidFill>
                          <a:srgbClr val="000000"/>
                        </a:solidFill>
                        <a:effectLst/>
                        <a:latin typeface="+mn-lt"/>
                        <a:ea typeface="+mn-ea"/>
                        <a:cs typeface="+mn-cs"/>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814840207"/>
                  </a:ext>
                </a:extLst>
              </a:tr>
              <a:tr h="210846">
                <a:tc gridSpan="3">
                  <a:txBody>
                    <a:bodyPr/>
                    <a:lstStyle/>
                    <a:p>
                      <a:pPr algn="l" fontAlgn="b"/>
                      <a:r>
                        <a:rPr lang="en-US" sz="1000" b="1" kern="1200" dirty="0">
                          <a:solidFill>
                            <a:schemeClr val="dk1"/>
                          </a:solidFill>
                          <a:effectLst/>
                          <a:latin typeface="+mj-lt"/>
                          <a:ea typeface="+mn-ea"/>
                          <a:cs typeface="+mn-cs"/>
                        </a:rPr>
                        <a:t>CTP Insurance</a:t>
                      </a:r>
                      <a:endParaRPr lang="ru-RU" sz="1000" b="1" i="0" u="none" strike="noStrike" dirty="0">
                        <a:solidFill>
                          <a:srgbClr val="000000"/>
                        </a:solidFill>
                        <a:effectLst/>
                        <a:latin typeface="+mj-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tc hMerge="1">
                  <a:txBody>
                    <a:bodyPr/>
                    <a:lstStyle/>
                    <a:p>
                      <a:pPr algn="l" fontAlgn="b"/>
                      <a:endParaRPr lang="ru-RU" sz="1000" b="0" i="0" u="none" strike="noStrike" dirty="0">
                        <a:solidFill>
                          <a:srgbClr val="000000"/>
                        </a:solidFill>
                        <a:effectLst/>
                        <a:latin typeface="+mj-lt"/>
                        <a:ea typeface="Calibri Light" panose="020F0302020204030204" pitchFamily="34" charset="0"/>
                        <a:cs typeface="Calibri Light" panose="020F0302020204030204" pitchFamily="34" charset="0"/>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tc hMerge="1">
                  <a:txBody>
                    <a:bodyPr/>
                    <a:lstStyle/>
                    <a:p>
                      <a:pPr algn="l" fontAlgn="b"/>
                      <a:endParaRPr lang="ru-RU" sz="1050" b="1" i="0" u="none" strike="noStrike" dirty="0">
                        <a:solidFill>
                          <a:srgbClr val="000000"/>
                        </a:solidFill>
                        <a:effectLst/>
                        <a:latin typeface="+mj-lt"/>
                        <a:ea typeface="Calibri Light" panose="020F0302020204030204" pitchFamily="34" charset="0"/>
                        <a:cs typeface="Calibri Light" panose="020F0302020204030204" pitchFamily="34" charset="0"/>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rgbClr val="F2F2F2"/>
                    </a:solidFill>
                  </a:tcPr>
                </a:tc>
                <a:tc>
                  <a:txBody>
                    <a:bodyPr/>
                    <a:lstStyle/>
                    <a:p>
                      <a:pPr algn="l" fontAlgn="b"/>
                      <a:endParaRPr lang="ru-RU" sz="1000" b="1"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34035353"/>
                  </a:ext>
                </a:extLst>
              </a:tr>
              <a:tr h="210846">
                <a:tc>
                  <a:txBody>
                    <a:bodyPr/>
                    <a:lstStyle/>
                    <a:p>
                      <a:pPr algn="l" fontAlgn="b"/>
                      <a:r>
                        <a:rPr lang="en-US" sz="1000" b="0" i="0" u="none" strike="noStrike" dirty="0">
                          <a:solidFill>
                            <a:srgbClr val="000000"/>
                          </a:solidFill>
                          <a:effectLst/>
                          <a:latin typeface="+mn-lt"/>
                        </a:rPr>
                        <a:t>Cost, Rub</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10 177</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47</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rgbClr val="000000"/>
                          </a:solidFill>
                          <a:effectLst/>
                          <a:latin typeface="+mn-lt"/>
                          <a:ea typeface="+mn-ea"/>
                          <a:cs typeface="+mn-cs"/>
                        </a:rPr>
                        <a:t>10 177</a:t>
                      </a:r>
                      <a:r>
                        <a:rPr lang="en-US" sz="1000" b="0" i="0" u="none" strike="noStrike" kern="1200" dirty="0">
                          <a:solidFill>
                            <a:srgbClr val="000000"/>
                          </a:solidFill>
                          <a:effectLst/>
                          <a:latin typeface="+mn-lt"/>
                          <a:ea typeface="+mn-ea"/>
                          <a:cs typeface="+mn-cs"/>
                        </a:rPr>
                        <a:t>.</a:t>
                      </a:r>
                      <a:r>
                        <a:rPr lang="ru-RU" sz="1000" b="0" i="0" u="none" strike="noStrike" kern="1200" dirty="0">
                          <a:solidFill>
                            <a:srgbClr val="000000"/>
                          </a:solidFill>
                          <a:effectLst/>
                          <a:latin typeface="+mn-lt"/>
                          <a:ea typeface="+mn-ea"/>
                          <a:cs typeface="+mn-cs"/>
                        </a:rPr>
                        <a:t>47</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10 177</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47</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1145473950"/>
                  </a:ext>
                </a:extLst>
              </a:tr>
              <a:tr h="111624">
                <a:tc gridSpan="3">
                  <a:txBody>
                    <a:bodyPr/>
                    <a:lstStyle/>
                    <a:p>
                      <a:pPr algn="l" fontAlgn="b"/>
                      <a:endParaRPr lang="ru-RU" sz="5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ctr" fontAlgn="b"/>
                      <a:endParaRPr lang="ru-RU" sz="1100" b="0" i="0" u="none" strike="noStrike" dirty="0">
                        <a:solidFill>
                          <a:srgbClr val="000000"/>
                        </a:solidFill>
                        <a:effectLst/>
                        <a:latin typeface="Calibri Light" panose="020F0302020204030204" pitchFamily="34" charset="0"/>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ctr" fontAlgn="b"/>
                      <a:endParaRPr lang="ru-RU" sz="1100" b="0" i="0" u="none" strike="noStrike" dirty="0">
                        <a:solidFill>
                          <a:srgbClr val="000000"/>
                        </a:solidFill>
                        <a:effectLst/>
                        <a:latin typeface="Calibri Light" panose="020F0302020204030204" pitchFamily="34" charset="0"/>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l" fontAlgn="b"/>
                      <a:endParaRPr lang="ru-RU" sz="5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2894833153"/>
                  </a:ext>
                </a:extLst>
              </a:tr>
              <a:tr h="210846">
                <a:tc gridSpan="2">
                  <a:txBody>
                    <a:bodyPr/>
                    <a:lstStyle/>
                    <a:p>
                      <a:pPr algn="l" fontAlgn="b"/>
                      <a:r>
                        <a:rPr lang="en-US" sz="1000" b="1" dirty="0">
                          <a:latin typeface="+mn-lt"/>
                        </a:rPr>
                        <a:t>Financial leasing</a:t>
                      </a:r>
                      <a:endParaRPr lang="ru-RU" sz="1000" b="1" dirty="0">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tc hMerge="1">
                  <a:txBody>
                    <a:bodyPr/>
                    <a:lstStyle/>
                    <a:p>
                      <a:pPr algn="l" fontAlgn="b"/>
                      <a:endParaRPr lang="ru-RU" sz="1000" b="0" i="0" u="none" strike="noStrike" dirty="0">
                        <a:solidFill>
                          <a:srgbClr val="000000"/>
                        </a:solidFill>
                        <a:effectLst/>
                        <a:latin typeface="+mj-lt"/>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endParaRPr lang="ru-RU" sz="1000" dirty="0">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tc>
                  <a:txBody>
                    <a:bodyPr/>
                    <a:lstStyle/>
                    <a:p>
                      <a:pPr algn="ctr" fontAlgn="b"/>
                      <a:endParaRPr lang="ru-RU" sz="1000" dirty="0">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30664426"/>
                  </a:ext>
                </a:extLst>
              </a:tr>
              <a:tr h="220768">
                <a:tc>
                  <a:txBody>
                    <a:bodyPr/>
                    <a:lstStyle/>
                    <a:p>
                      <a:pPr algn="l" fontAlgn="b"/>
                      <a:r>
                        <a:rPr lang="en-US" sz="1050" b="0" i="0" u="none" strike="noStrike" dirty="0">
                          <a:solidFill>
                            <a:srgbClr val="000000"/>
                          </a:solidFill>
                          <a:effectLst/>
                          <a:latin typeface="+mn-lt"/>
                        </a:rPr>
                        <a:t>Cost of the car leased, Rub</a:t>
                      </a:r>
                      <a:endParaRPr lang="ru-RU" sz="1050" b="0" i="0" u="none" strike="noStrike" dirty="0">
                        <a:solidFill>
                          <a:srgbClr val="000000"/>
                        </a:solidFill>
                        <a:effectLst/>
                        <a:latin typeface="+mn-lt"/>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1 532 065</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70</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2 855 606</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45</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2 664 007</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87</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1693665860"/>
                  </a:ext>
                </a:extLst>
              </a:tr>
              <a:tr h="220768">
                <a:tc>
                  <a:txBody>
                    <a:bodyPr/>
                    <a:lstStyle/>
                    <a:p>
                      <a:pPr algn="l" fontAlgn="b"/>
                      <a:r>
                        <a:rPr lang="en-US" sz="1050" b="0" i="0" u="none" strike="noStrike" dirty="0">
                          <a:solidFill>
                            <a:srgbClr val="000000"/>
                          </a:solidFill>
                          <a:effectLst/>
                          <a:latin typeface="+mn-lt"/>
                        </a:rPr>
                        <a:t>Leasing costs, Rub</a:t>
                      </a:r>
                      <a:endParaRPr lang="ru-RU" sz="1050" b="0" i="0" u="none" strike="noStrike" dirty="0">
                        <a:solidFill>
                          <a:srgbClr val="000000"/>
                        </a:solidFill>
                        <a:effectLst/>
                        <a:latin typeface="+mn-lt"/>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406 065</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70</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756 606</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45</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665 007</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87</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1425382443"/>
                  </a:ext>
                </a:extLst>
              </a:tr>
              <a:tr h="111624">
                <a:tc gridSpan="3">
                  <a:txBody>
                    <a:bodyPr/>
                    <a:lstStyle/>
                    <a:p>
                      <a:pPr algn="l" fontAlgn="b"/>
                      <a:endParaRPr lang="ru-RU" sz="5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ctr" fontAlgn="b"/>
                      <a:endParaRPr lang="ru-RU" sz="1100" b="0" i="0" u="none" strike="noStrike" dirty="0">
                        <a:solidFill>
                          <a:srgbClr val="000000"/>
                        </a:solidFill>
                        <a:effectLst/>
                        <a:latin typeface="Calibri Light" panose="020F0302020204030204" pitchFamily="34" charset="0"/>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ctr" fontAlgn="b"/>
                      <a:endParaRPr lang="ru-RU" sz="1100" b="0" i="0" u="none" strike="noStrike" dirty="0">
                        <a:solidFill>
                          <a:srgbClr val="000000"/>
                        </a:solidFill>
                        <a:effectLst/>
                        <a:latin typeface="Calibri Light" panose="020F0302020204030204" pitchFamily="34" charset="0"/>
                      </a:endParaRPr>
                    </a:p>
                  </a:txBody>
                  <a:tcPr marL="85725" marR="9525" marT="9525" marB="0" anchor="b">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l" fontAlgn="b"/>
                      <a:endParaRPr lang="ru-RU" sz="5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144416526"/>
                  </a:ext>
                </a:extLst>
              </a:tr>
              <a:tr h="210846">
                <a:tc gridSpan="3">
                  <a:txBody>
                    <a:bodyPr/>
                    <a:lstStyle/>
                    <a:p>
                      <a:pPr algn="l" fontAlgn="b"/>
                      <a:r>
                        <a:rPr lang="en-US" sz="1000" b="1" i="0" u="none" strike="noStrike" dirty="0">
                          <a:solidFill>
                            <a:srgbClr val="000000"/>
                          </a:solidFill>
                          <a:effectLst/>
                          <a:latin typeface="+mn-lt"/>
                          <a:ea typeface="Calibri Light" panose="020F0302020204030204" pitchFamily="34" charset="0"/>
                          <a:cs typeface="Calibri Light" panose="020F0302020204030204" pitchFamily="34" charset="0"/>
                        </a:rPr>
                        <a:t>Depreciation</a:t>
                      </a:r>
                      <a:endParaRPr lang="ru-RU" sz="1000" b="1" i="0" u="none" strike="noStrike" dirty="0">
                        <a:solidFill>
                          <a:srgbClr val="000000"/>
                        </a:solidFill>
                        <a:effectLst/>
                        <a:latin typeface="+mn-lt"/>
                        <a:ea typeface="Calibri Light" panose="020F0302020204030204" pitchFamily="34" charset="0"/>
                        <a:cs typeface="Calibri Light" panose="020F0302020204030204" pitchFamily="34" charset="0"/>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l" fontAlgn="b"/>
                      <a:endParaRPr lang="ru-RU" sz="1000" b="0" i="0" u="none" strike="noStrike" dirty="0">
                        <a:solidFill>
                          <a:srgbClr val="000000"/>
                        </a:solidFill>
                        <a:effectLst/>
                        <a:latin typeface="+mj-lt"/>
                        <a:ea typeface="Calibri Light" panose="020F0302020204030204" pitchFamily="34" charset="0"/>
                        <a:cs typeface="Calibri Light" panose="020F0302020204030204" pitchFamily="34" charset="0"/>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hMerge="1">
                  <a:txBody>
                    <a:bodyPr/>
                    <a:lstStyle/>
                    <a:p>
                      <a:pPr algn="l" fontAlgn="b"/>
                      <a:endParaRPr lang="ru-RU" sz="1050" b="1" i="0" u="none" strike="noStrike" dirty="0">
                        <a:solidFill>
                          <a:srgbClr val="000000"/>
                        </a:solidFill>
                        <a:effectLst/>
                        <a:latin typeface="+mj-lt"/>
                        <a:ea typeface="Calibri Light" panose="020F0302020204030204" pitchFamily="34" charset="0"/>
                        <a:cs typeface="Calibri Light" panose="020F0302020204030204" pitchFamily="34" charset="0"/>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l" fontAlgn="b"/>
                      <a:endParaRPr lang="ru-RU" sz="1000" b="1" i="0" u="none" strike="noStrike" dirty="0">
                        <a:solidFill>
                          <a:srgbClr val="000000"/>
                        </a:solidFill>
                        <a:effectLst/>
                        <a:latin typeface="+mn-lt"/>
                        <a:ea typeface="Calibri Light" panose="020F0302020204030204" pitchFamily="34" charset="0"/>
                        <a:cs typeface="Calibri Light" panose="020F0302020204030204" pitchFamily="34" charset="0"/>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841634767"/>
                  </a:ext>
                </a:extLst>
              </a:tr>
              <a:tr h="210846">
                <a:tc>
                  <a:txBody>
                    <a:bodyPr/>
                    <a:lstStyle/>
                    <a:p>
                      <a:pPr algn="l" fontAlgn="b"/>
                      <a:r>
                        <a:rPr lang="en-US" sz="1000" b="0" i="0" u="none" strike="noStrike" dirty="0">
                          <a:solidFill>
                            <a:srgbClr val="000000"/>
                          </a:solidFill>
                          <a:effectLst/>
                          <a:latin typeface="+mn-lt"/>
                          <a:ea typeface="Calibri Light" panose="020F0302020204030204" pitchFamily="34" charset="0"/>
                          <a:cs typeface="Calibri Light" panose="020F0302020204030204" pitchFamily="34" charset="0"/>
                        </a:rPr>
                        <a:t>Depreciation, </a:t>
                      </a:r>
                      <a:r>
                        <a:rPr lang="en-US" sz="1000" b="0" i="0" u="none" strike="noStrike" dirty="0">
                          <a:solidFill>
                            <a:srgbClr val="000000"/>
                          </a:solidFill>
                          <a:effectLst/>
                          <a:latin typeface="+mn-lt"/>
                        </a:rPr>
                        <a:t>Rub</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975 003</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49</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558 268</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02</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1 117 148</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08</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685235645"/>
                  </a:ext>
                </a:extLst>
              </a:tr>
              <a:tr h="210846">
                <a:tc>
                  <a:txBody>
                    <a:bodyPr/>
                    <a:lstStyle/>
                    <a:p>
                      <a:pPr algn="l" fontAlgn="b"/>
                      <a:r>
                        <a:rPr lang="en-US" sz="1000" b="0" i="0" u="none" strike="noStrike" dirty="0">
                          <a:solidFill>
                            <a:srgbClr val="000000"/>
                          </a:solidFill>
                          <a:effectLst/>
                          <a:latin typeface="+mn-lt"/>
                        </a:rPr>
                        <a:t>Residual value, Rub</a:t>
                      </a:r>
                      <a:endParaRPr lang="ru-RU" sz="1000" b="0" i="0" u="none" strike="noStrike" dirty="0">
                        <a:solidFill>
                          <a:srgbClr val="000000"/>
                        </a:solidFill>
                        <a:effectLst/>
                        <a:latin typeface="+mn-lt"/>
                      </a:endParaRP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1 023 996</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51</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567 731</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98</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tc>
                  <a:txBody>
                    <a:bodyPr/>
                    <a:lstStyle/>
                    <a:p>
                      <a:pPr algn="ctr" fontAlgn="b"/>
                      <a:r>
                        <a:rPr lang="ru-RU" sz="1000" b="0" i="0" u="none" strike="noStrike" dirty="0">
                          <a:solidFill>
                            <a:srgbClr val="000000"/>
                          </a:solidFill>
                          <a:effectLst/>
                          <a:latin typeface="+mn-lt"/>
                        </a:rPr>
                        <a:t>981 851</a:t>
                      </a:r>
                      <a:r>
                        <a:rPr lang="en-US" sz="1000" b="0" i="0" u="none" strike="noStrike" dirty="0">
                          <a:solidFill>
                            <a:srgbClr val="000000"/>
                          </a:solidFill>
                          <a:effectLst/>
                          <a:latin typeface="+mn-lt"/>
                        </a:rPr>
                        <a:t>.</a:t>
                      </a:r>
                      <a:r>
                        <a:rPr lang="ru-RU" sz="1000" b="0" i="0" u="none" strike="noStrike" dirty="0">
                          <a:solidFill>
                            <a:srgbClr val="000000"/>
                          </a:solidFill>
                          <a:effectLst/>
                          <a:latin typeface="+mn-lt"/>
                        </a:rPr>
                        <a:t>92</a:t>
                      </a:r>
                    </a:p>
                  </a:txBody>
                  <a:tcPr marL="85725" marR="9525" marT="9525" marB="0" anchor="ctr">
                    <a:lnL w="3175" cap="flat" cmpd="sng" algn="ctr">
                      <a:solidFill>
                        <a:schemeClr val="accent1">
                          <a:lumMod val="75000"/>
                        </a:schemeClr>
                      </a:solidFill>
                      <a:prstDash val="solid"/>
                      <a:round/>
                      <a:headEnd type="none" w="med" len="med"/>
                      <a:tailEnd type="none" w="med" len="med"/>
                    </a:lnL>
                    <a:lnR w="3175" cap="flat" cmpd="sng" algn="ctr">
                      <a:solidFill>
                        <a:schemeClr val="accent1">
                          <a:lumMod val="75000"/>
                        </a:schemeClr>
                      </a:solidFill>
                      <a:prstDash val="solid"/>
                      <a:round/>
                      <a:headEnd type="none" w="med" len="med"/>
                      <a:tailEnd type="none" w="med" len="med"/>
                    </a:lnR>
                    <a:lnT w="3175" cap="flat" cmpd="sng" algn="ctr">
                      <a:solidFill>
                        <a:schemeClr val="accent1">
                          <a:lumMod val="75000"/>
                        </a:schemeClr>
                      </a:solidFill>
                      <a:prstDash val="solid"/>
                      <a:round/>
                      <a:headEnd type="none" w="med" len="med"/>
                      <a:tailEnd type="none" w="med" len="med"/>
                    </a:lnT>
                    <a:lnB w="3175"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4272614307"/>
                  </a:ext>
                </a:extLst>
              </a:tr>
            </a:tbl>
          </a:graphicData>
        </a:graphic>
      </p:graphicFrame>
    </p:spTree>
    <p:extLst>
      <p:ext uri="{BB962C8B-B14F-4D97-AF65-F5344CB8AC3E}">
        <p14:creationId xmlns:p14="http://schemas.microsoft.com/office/powerpoint/2010/main" val="2935973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Рисунок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325" y="248467"/>
            <a:ext cx="889330" cy="519284"/>
          </a:xfrm>
          <a:prstGeom prst="rect">
            <a:avLst/>
          </a:prstGeom>
        </p:spPr>
      </p:pic>
      <p:pic>
        <p:nvPicPr>
          <p:cNvPr id="22" name="Рисунок 21" descr="http://dl3.joxi.net/drive/2022/11/15/0047/1886/3106654/54/e9d0e93895.jpg">
            <a:extLst>
              <a:ext uri="{FF2B5EF4-FFF2-40B4-BE49-F238E27FC236}">
                <a16:creationId xmlns:a16="http://schemas.microsoft.com/office/drawing/2014/main" id="{7B15C1A2-8CDF-405F-9800-87F02093A38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0325" y="5704677"/>
            <a:ext cx="667402" cy="639296"/>
          </a:xfrm>
          <a:prstGeom prst="rect">
            <a:avLst/>
          </a:prstGeom>
          <a:noFill/>
          <a:ln>
            <a:noFill/>
          </a:ln>
        </p:spPr>
      </p:pic>
      <p:pic>
        <p:nvPicPr>
          <p:cNvPr id="2" name="Рисунок 1">
            <a:extLst>
              <a:ext uri="{FF2B5EF4-FFF2-40B4-BE49-F238E27FC236}">
                <a16:creationId xmlns:a16="http://schemas.microsoft.com/office/drawing/2014/main" id="{1FD99A05-E699-4739-AD52-99F15E6C84A1}"/>
              </a:ext>
            </a:extLst>
          </p:cNvPr>
          <p:cNvPicPr>
            <a:picLocks noChangeAspect="1"/>
          </p:cNvPicPr>
          <p:nvPr/>
        </p:nvPicPr>
        <p:blipFill>
          <a:blip r:embed="rId5"/>
          <a:stretch>
            <a:fillRect/>
          </a:stretch>
        </p:blipFill>
        <p:spPr>
          <a:xfrm>
            <a:off x="1439029" y="360111"/>
            <a:ext cx="10382250" cy="6391275"/>
          </a:xfrm>
          <a:prstGeom prst="rect">
            <a:avLst/>
          </a:prstGeom>
        </p:spPr>
      </p:pic>
    </p:spTree>
    <p:extLst>
      <p:ext uri="{BB962C8B-B14F-4D97-AF65-F5344CB8AC3E}">
        <p14:creationId xmlns:p14="http://schemas.microsoft.com/office/powerpoint/2010/main" val="35385318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2219</TotalTime>
  <Words>558</Words>
  <Application>Microsoft Office PowerPoint</Application>
  <PresentationFormat>Широкоэкранный</PresentationFormat>
  <Paragraphs>94</Paragraphs>
  <Slides>2</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Тема Office</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Козлов Александр Л</dc:creator>
  <cp:lastModifiedBy>Болушева Ольга Александровна</cp:lastModifiedBy>
  <cp:revision>240</cp:revision>
  <dcterms:created xsi:type="dcterms:W3CDTF">2025-02-12T06:29:35Z</dcterms:created>
  <dcterms:modified xsi:type="dcterms:W3CDTF">2026-06-01T12:22:42Z</dcterms:modified>
</cp:coreProperties>
</file>