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502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озлов Александр Л" initials="КАЛ" lastIdx="1" clrIdx="0">
    <p:extLst>
      <p:ext uri="{19B8F6BF-5375-455C-9EA6-DF929625EA0E}">
        <p15:presenceInfo xmlns:p15="http://schemas.microsoft.com/office/powerpoint/2012/main" userId="S-1-5-21-383357151-2991069858-1596914116-11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FF5"/>
    <a:srgbClr val="FCF6F6"/>
    <a:srgbClr val="FAF0F0"/>
    <a:srgbClr val="FEFC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1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8BC71-EF14-4986-BEDA-7F53A14881A2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92D3F-E947-4CD0-B777-B4CF44C85D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169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70559-0E80-413A-B00B-B373D6B0840E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873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0EDB42-C335-4A5C-95FE-69EDCCEB68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3C711C-2796-4C0E-8E32-7C5036E0B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B8DA6C-1442-4665-A236-A16AEDFC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CE22ED-00D8-4390-9ED5-731D37567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B330D6-ABA6-4F7A-924E-09699B4DF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75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6087D-A56D-44DC-B009-343F81E45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87DAA1-95FF-40A0-99E0-381E113CC5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6E7632-D9E0-4FC0-AF00-F1C954DA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147277-ECB1-464A-86C0-5AABF225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41676E-564F-4C6B-B907-BAFC83D6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840E371-9654-463E-8D3A-6E33082B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4D83AA-03F6-4D91-9766-7C4DF5D9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77CFB7-FC2F-4E01-915A-8E4F83BDB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B84415-A4D9-4CF2-A283-58E97EDC9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8C607-2531-4AB6-B2F1-5624EA2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818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6EC18C-5587-4924-BAC4-F52D06F12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D6B8BA-5014-4CAD-A717-7D414ADCD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524325-BE88-4C0A-A1C3-BF9F8FABE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00761C-10F8-4021-A852-A109E7A2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307FF-17B9-4A3C-90FB-BC36C9C5F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15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6A07F0-A280-49C5-BC97-E5125E42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F076C-E003-4C46-9F3C-6546EAFE1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542F85-3593-45D3-AB30-D0AA005A7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52AA3E-0D3E-4420-A961-4F9D4456A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A5F0DD-9C1F-4610-A0E7-D651C9E3B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923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7EA89-7D1B-4DAD-BCB5-4D9AD51DE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EAC071-7591-49ED-BCF1-ABEC3B00E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C83935-31A6-4E1E-8C71-0762775EA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565BAF-D90F-4C2C-BC42-581C130A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1B3478-7624-4E1E-9206-6FCC7F5AA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FC67D3-685C-458B-BFFC-0396853C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98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DB55E-E660-4AB5-8A74-D1EC0023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28B7FA6-7042-413C-AEDE-C09979DC8F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35BE1D-B494-4A34-B0F9-C54482C3B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575DCFD-3FCF-4961-B40A-92BFF3FF1C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09DEA51-6A4C-46EC-9DA2-E01F32499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A27F6F9-FFA9-4120-A5B4-F5B07C596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1EFE267-C3EF-467C-9930-495E6DC03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EFDF37D-B2B7-4AEB-B63B-A48C316DD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769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B88AE-34D7-43A7-8A20-B8A1A91C3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89097B-F1FE-423A-804A-96E64D684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FC2FFC-0207-4402-B521-07103DBC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DBCBA3-D3BB-4901-8B0D-359D12C61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43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BFF0AA5-F633-4E87-A9A1-2C627148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29EFDFF-3100-4625-AF04-F6FF6A16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636F0D-31D8-470A-96D4-62183548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82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19784-610F-43C3-9ED4-49F5896AA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4B52A-B1CC-456E-A293-F336C0412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04CCFF-FA40-419A-9013-853B2D2FA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C3441E-6D8F-46F2-A9D1-E31C937B3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42ED52-3D74-4707-93BF-693C63BE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83CDF0-D95D-4A39-93DE-6ABDF938E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4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40BF93-19DF-4FF8-A372-12BA7E8DB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C571751-65D4-4A72-8E0E-DEBDB1360A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D9BC9BD-83AC-4C9E-8E7A-1F242F973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316E5D-5DDB-48AA-81CA-81417C2A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9A5C8D-3CD2-4E05-A2C9-249E4FE3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4F133B-DBEC-4929-978F-27F562B7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3878E-26FC-444B-91D6-2A559639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69E950-DDFA-41BC-B497-BB563D00A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888A0E-AE92-42F7-BA16-738FD78E80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80B-5AC8-44B7-B03E-0AC891655558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4B619-C34F-44A6-A3D6-90BF88581B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3FC0A2-63A9-4F3B-AE75-E6ACA2AF19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B9746-5426-4B23-B66F-339A0D8D2E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0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hyperlink" Target="http://www.free-powerpoint-templates-design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v-tco.ru/" TargetMode="Externa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1271B69-AA02-4C44-AB0D-F9DA999B9A06}"/>
              </a:ext>
            </a:extLst>
          </p:cNvPr>
          <p:cNvSpPr txBox="1">
            <a:spLocks/>
          </p:cNvSpPr>
          <p:nvPr/>
        </p:nvSpPr>
        <p:spPr>
          <a:xfrm>
            <a:off x="11635745" y="243513"/>
            <a:ext cx="391428" cy="1954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22E1CF2F-19B6-4B01-91BB-CDBA096AD5BE}" type="slidenum">
              <a:rPr lang="en-US" sz="1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</a:t>
            </a:fld>
            <a:endParaRPr lang="en-US" sz="1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hlinkClick r:id="rId3"/>
            <a:extLst>
              <a:ext uri="{FF2B5EF4-FFF2-40B4-BE49-F238E27FC236}">
                <a16:creationId xmlns:a16="http://schemas.microsoft.com/office/drawing/2014/main" id="{16AB257E-A5AF-4549-BB43-128081411FA4}"/>
              </a:ext>
            </a:extLst>
          </p:cNvPr>
          <p:cNvSpPr txBox="1"/>
          <p:nvPr/>
        </p:nvSpPr>
        <p:spPr>
          <a:xfrm>
            <a:off x="5856156" y="6481197"/>
            <a:ext cx="58954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n-US" sz="900" i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ru-RU" sz="900" i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900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NAPI</a:t>
            </a:r>
            <a:r>
              <a:rPr lang="ru-RU" sz="900" i="1" dirty="0">
                <a:solidFill>
                  <a:prstClr val="white">
                    <a:lumMod val="6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9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Industrial Information Agency</a:t>
            </a:r>
            <a:endParaRPr lang="ko-KR" altLang="en-US" sz="900" i="1" dirty="0">
              <a:solidFill>
                <a:prstClr val="white">
                  <a:lumMod val="6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hlinkClick r:id="rId3"/>
            <a:extLst>
              <a:ext uri="{FF2B5EF4-FFF2-40B4-BE49-F238E27FC236}">
                <a16:creationId xmlns:a16="http://schemas.microsoft.com/office/drawing/2014/main" id="{ABD864A0-29EA-4A3A-A79F-EC9ACECEBB8D}"/>
              </a:ext>
            </a:extLst>
          </p:cNvPr>
          <p:cNvSpPr txBox="1"/>
          <p:nvPr/>
        </p:nvSpPr>
        <p:spPr>
          <a:xfrm>
            <a:off x="397043" y="6436347"/>
            <a:ext cx="13148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www.napinfo.ru</a:t>
            </a:r>
            <a:endParaRPr kumimoji="0" lang="ko-KR" alt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89" y="190821"/>
            <a:ext cx="902818" cy="52716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>
            <a:cxnSpLocks/>
          </p:cNvCxnSpPr>
          <p:nvPr/>
        </p:nvCxnSpPr>
        <p:spPr>
          <a:xfrm>
            <a:off x="1711904" y="398054"/>
            <a:ext cx="993218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5565265-B6A4-4F3A-9EDA-056AD11271D6}"/>
              </a:ext>
            </a:extLst>
          </p:cNvPr>
          <p:cNvCxnSpPr/>
          <p:nvPr/>
        </p:nvCxnSpPr>
        <p:spPr>
          <a:xfrm>
            <a:off x="1341159" y="6446189"/>
            <a:ext cx="10359103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http://dl3.joxi.net/drive/2022/11/15/0047/1886/3106654/54/e9d0e93895.jpg">
            <a:extLst>
              <a:ext uri="{FF2B5EF4-FFF2-40B4-BE49-F238E27FC236}">
                <a16:creationId xmlns:a16="http://schemas.microsoft.com/office/drawing/2014/main" id="{7B15C1A2-8CDF-405F-9800-87F02093A38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15" y="5330039"/>
            <a:ext cx="900000" cy="9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4756E54-534A-4FE6-9758-D782C1A0BD3B}"/>
              </a:ext>
            </a:extLst>
          </p:cNvPr>
          <p:cNvSpPr txBox="1"/>
          <p:nvPr/>
        </p:nvSpPr>
        <p:spPr>
          <a:xfrm>
            <a:off x="1224108" y="61073"/>
            <a:ext cx="105275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i="0" u="none" strike="noStrike" dirty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Total cost of ownership of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AVIOR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V90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N1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L3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H2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all-metal van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leased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A95B35-FB97-4F4C-9541-866C515281A9}"/>
              </a:ext>
            </a:extLst>
          </p:cNvPr>
          <p:cNvSpPr txBox="1"/>
          <p:nvPr/>
        </p:nvSpPr>
        <p:spPr>
          <a:xfrm>
            <a:off x="1711904" y="448207"/>
            <a:ext cx="99819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300" dirty="0">
                <a:latin typeface="+mj-lt"/>
              </a:rPr>
              <a:t>The marketing agency </a:t>
            </a:r>
            <a:r>
              <a:rPr lang="en-US" sz="1300" dirty="0" err="1">
                <a:latin typeface="+mj-lt"/>
              </a:rPr>
              <a:t>NAPI</a:t>
            </a:r>
            <a:r>
              <a:rPr lang="en-US" sz="1300" dirty="0">
                <a:latin typeface="+mj-lt"/>
              </a:rPr>
              <a:t> has developed a new tool for calculating the total cost of ownership: </a:t>
            </a:r>
            <a:r>
              <a:rPr lang="en-US" sz="1300" dirty="0">
                <a:solidFill>
                  <a:srgbClr val="FF0000"/>
                </a:solidFill>
                <a:latin typeface="+mj-lt"/>
              </a:rPr>
              <a:t>a detailed calculation of vehicle acquisition on lease</a:t>
            </a:r>
            <a:r>
              <a:rPr lang="en-US" sz="1300" dirty="0">
                <a:latin typeface="+mj-lt"/>
              </a:rPr>
              <a:t>.</a:t>
            </a:r>
            <a:r>
              <a:rPr lang="ru-RU" sz="1300" dirty="0">
                <a:latin typeface="+mj-lt"/>
              </a:rPr>
              <a:t>  </a:t>
            </a:r>
          </a:p>
          <a:p>
            <a:pPr algn="just"/>
            <a:r>
              <a:rPr lang="en-US" sz="1300" dirty="0">
                <a:latin typeface="+mj-lt"/>
              </a:rPr>
              <a:t>As an example, </a:t>
            </a:r>
            <a:r>
              <a:rPr lang="en-US" sz="1300" dirty="0" err="1">
                <a:latin typeface="+mj-lt"/>
              </a:rPr>
              <a:t>NAPI</a:t>
            </a:r>
            <a:r>
              <a:rPr lang="en-US" sz="1300" dirty="0">
                <a:latin typeface="+mj-lt"/>
              </a:rPr>
              <a:t> calculated the total cost of ownership of </a:t>
            </a:r>
            <a:r>
              <a:rPr lang="ru-RU" sz="1300" dirty="0" err="1">
                <a:latin typeface="+mj-lt"/>
              </a:rPr>
              <a:t>AVIOR</a:t>
            </a:r>
            <a:r>
              <a:rPr lang="ru-RU" sz="1300" dirty="0">
                <a:latin typeface="+mj-lt"/>
              </a:rPr>
              <a:t> </a:t>
            </a:r>
            <a:r>
              <a:rPr lang="ru-RU" sz="1300" dirty="0" err="1">
                <a:latin typeface="+mj-lt"/>
              </a:rPr>
              <a:t>V90N1L3H2</a:t>
            </a:r>
            <a:r>
              <a:rPr lang="ru-RU" sz="1300" dirty="0">
                <a:latin typeface="+mj-lt"/>
              </a:rPr>
              <a:t> </a:t>
            </a:r>
            <a:r>
              <a:rPr lang="en-US" sz="1300" dirty="0">
                <a:latin typeface="+mj-lt"/>
              </a:rPr>
              <a:t>all-metal van, </a:t>
            </a:r>
            <a:r>
              <a:rPr lang="en-US" sz="1300" dirty="0">
                <a:solidFill>
                  <a:srgbClr val="FF0000"/>
                </a:solidFill>
                <a:latin typeface="+mj-lt"/>
              </a:rPr>
              <a:t>acquired on lease</a:t>
            </a:r>
            <a:r>
              <a:rPr lang="en-US" sz="1300" dirty="0">
                <a:latin typeface="+mj-lt"/>
              </a:rPr>
              <a:t>, in the Moscow </a:t>
            </a:r>
            <a:r>
              <a:rPr lang="en-US" sz="1300" dirty="0">
                <a:solidFill>
                  <a:srgbClr val="FF0000"/>
                </a:solidFill>
                <a:latin typeface="+mj-lt"/>
              </a:rPr>
              <a:t>fleet</a:t>
            </a:r>
            <a:r>
              <a:rPr lang="en-US" sz="1300" dirty="0">
                <a:latin typeface="+mj-lt"/>
              </a:rPr>
              <a:t> using the </a:t>
            </a:r>
            <a:r>
              <a:rPr lang="en-US" sz="1300" u="sng" dirty="0">
                <a:solidFill>
                  <a:schemeClr val="accent1">
                    <a:lumMod val="75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DV – </a:t>
            </a:r>
            <a:r>
              <a:rPr lang="en-US" sz="1300" u="sng" dirty="0" err="1">
                <a:solidFill>
                  <a:schemeClr val="accent1">
                    <a:lumMod val="75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TCO</a:t>
            </a:r>
            <a:r>
              <a:rPr lang="en-US" sz="1300" u="sng" dirty="0">
                <a:solidFill>
                  <a:schemeClr val="accent1">
                    <a:lumMod val="75000"/>
                  </a:schemeClr>
                </a:solidFill>
                <a:latin typeface="+mj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online total cost of ownership calculator</a:t>
            </a:r>
            <a:r>
              <a:rPr lang="ru-RU" sz="1300" u="sng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. </a:t>
            </a:r>
            <a:endParaRPr lang="ru-RU" sz="13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" name="Рисунок 3" descr="Изображение выглядит как транспортное средство, транспорт, Наземный транспорт, колесо&#10;&#10;Автоматически созданное описание">
            <a:extLst>
              <a:ext uri="{FF2B5EF4-FFF2-40B4-BE49-F238E27FC236}">
                <a16:creationId xmlns:a16="http://schemas.microsoft.com/office/drawing/2014/main" id="{56B3C0E2-EA2A-420B-A0F7-97B3099066F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16279"/>
            <a:ext cx="1981844" cy="111466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114D460-35EC-4DDC-817A-D6560BC269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7085" y="1389340"/>
            <a:ext cx="99822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06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</TotalTime>
  <Words>91</Words>
  <Application>Microsoft Office PowerPoint</Application>
  <PresentationFormat>Широкоэкранный</PresentationFormat>
  <Paragraphs>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Александр Л</dc:creator>
  <cp:lastModifiedBy>Болушева Ольга Александровна</cp:lastModifiedBy>
  <cp:revision>60</cp:revision>
  <dcterms:created xsi:type="dcterms:W3CDTF">2025-02-12T06:29:35Z</dcterms:created>
  <dcterms:modified xsi:type="dcterms:W3CDTF">2025-07-30T08:49:33Z</dcterms:modified>
</cp:coreProperties>
</file>