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1502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Козлов Александр Л" initials="КАЛ" lastIdx="1" clrIdx="0">
    <p:extLst>
      <p:ext uri="{19B8F6BF-5375-455C-9EA6-DF929625EA0E}">
        <p15:presenceInfo xmlns:p15="http://schemas.microsoft.com/office/powerpoint/2012/main" userId="S-1-5-21-383357151-2991069858-1596914116-1107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FFFF5"/>
    <a:srgbClr val="FCF6F6"/>
    <a:srgbClr val="FAF0F0"/>
    <a:srgbClr val="FEFCF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00" d="100"/>
          <a:sy n="100" d="100"/>
        </p:scale>
        <p:origin x="912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18BC71-EF14-4986-BEDA-7F53A14881A2}" type="datetimeFigureOut">
              <a:rPr lang="ru-RU" smtClean="0"/>
              <a:t>30.07.2025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192D3F-E947-4CD0-B777-B4CF44C85D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81693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B70559-0E80-413A-B00B-B373D6B0840E}" type="slidenum">
              <a:rPr lang="ru-RU" smtClean="0">
                <a:solidFill>
                  <a:prstClr val="black"/>
                </a:solidFill>
              </a:rPr>
              <a:pPr/>
              <a:t>1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48732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40EDB42-C335-4A5C-95FE-69EDCCEB68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CE3C711C-2796-4C0E-8E32-7C5036E0B13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2B8DA6C-1442-4665-A236-A16AEDFC7A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9E80B-5AC8-44B7-B03E-0AC891655558}" type="datetimeFigureOut">
              <a:rPr lang="ru-RU" smtClean="0"/>
              <a:t>30.07.2025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FCE22ED-00D8-4390-9ED5-731D37567F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6B330D6-ABA6-4F7A-924E-09699B4DFB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B9746-5426-4B23-B66F-339A0D8D2E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37574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DC6087D-A56D-44DC-B009-343F81E455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D287DAA1-95FF-40A0-99E0-381E113CC5C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56E7632-D9E0-4FC0-AF00-F1C954DAFB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9E80B-5AC8-44B7-B03E-0AC891655558}" type="datetimeFigureOut">
              <a:rPr lang="ru-RU" smtClean="0"/>
              <a:t>30.07.2025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C147277-ECB1-464A-86C0-5AABF225ED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441676E-564F-4C6B-B907-BAFC83D6D1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B9746-5426-4B23-B66F-339A0D8D2E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77530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7840E371-9654-463E-8D3A-6E33082B59E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EA4D83AA-03F6-4D91-9766-7C4DF5D95F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177CFB7-FC2F-4E01-915A-8E4F83BDB8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9E80B-5AC8-44B7-B03E-0AC891655558}" type="datetimeFigureOut">
              <a:rPr lang="ru-RU" smtClean="0"/>
              <a:t>30.07.2025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FB84415-A4D9-4CF2-A283-58E97EDC90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E18C607-2531-4AB6-B2F1-5624EA2E45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B9746-5426-4B23-B66F-339A0D8D2E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8818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26EC18C-5587-4924-BAC4-F52D06F125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5D6B8BA-5014-4CAD-A717-7D414ADCD8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C524325-BE88-4C0A-A1C3-BF9F8FABE2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9E80B-5AC8-44B7-B03E-0AC891655558}" type="datetimeFigureOut">
              <a:rPr lang="ru-RU" smtClean="0"/>
              <a:t>30.07.2025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D00761C-10F8-4021-A852-A109E7A269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27307FF-17B9-4A3C-90FB-BC36C9C5FF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B9746-5426-4B23-B66F-339A0D8D2E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51595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56A07F0-A280-49C5-BC97-E5125E421A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832F076C-E003-4C46-9F3C-6546EAFE1C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E542F85-3593-45D3-AB30-D0AA005A7C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9E80B-5AC8-44B7-B03E-0AC891655558}" type="datetimeFigureOut">
              <a:rPr lang="ru-RU" smtClean="0"/>
              <a:t>30.07.2025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D52AA3E-0D3E-4420-A961-4F9D4456AD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BA5F0DD-9C1F-4610-A0E7-D651C9E3B3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B9746-5426-4B23-B66F-339A0D8D2E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09235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6C7EA89-7D1B-4DAD-BCB5-4D9AD51DE3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7EAC071-7591-49ED-BCF1-ABEC3B00E41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1C83935-31A6-4E1E-8C71-0762775EAE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22565BAF-D90F-4C2C-BC42-581C130AC1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9E80B-5AC8-44B7-B03E-0AC891655558}" type="datetimeFigureOut">
              <a:rPr lang="ru-RU" smtClean="0"/>
              <a:t>30.07.2025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6E1B3478-7624-4E1E-9206-6FCC7F5AA4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91FC67D3-685C-458B-BFFC-0396853CE7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B9746-5426-4B23-B66F-339A0D8D2E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68982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F8DB55E-E660-4AB5-8A74-D1EC002348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928B7FA6-7042-413C-AEDE-C09979DC8F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0435BE1D-B494-4A34-B0F9-C54482C3B3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B575DCFD-3FCF-4961-B40A-92BFF3FF1C5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109DEA51-6A4C-46EC-9DA2-E01F3249901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CA27F6F9-FFA9-4120-A5B4-F5B07C596F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9E80B-5AC8-44B7-B03E-0AC891655558}" type="datetimeFigureOut">
              <a:rPr lang="ru-RU" smtClean="0"/>
              <a:t>30.07.2025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E1EFE267-C3EF-467C-9930-495E6DC036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7EFDF37D-B2B7-4AEB-B63B-A48C316DD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B9746-5426-4B23-B66F-339A0D8D2E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87691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1DB88AE-34D7-43A7-8A20-B8A1A91C33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4F89097B-F1FE-423A-804A-96E64D6849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9E80B-5AC8-44B7-B03E-0AC891655558}" type="datetimeFigureOut">
              <a:rPr lang="ru-RU" smtClean="0"/>
              <a:t>30.07.2025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6DFC2FFC-0207-4402-B521-07103DBC08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00DBCBA3-D3BB-4901-8B0D-359D12C61A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B9746-5426-4B23-B66F-339A0D8D2E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14352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7BFF0AA5-F633-4E87-A9A1-2C6271488B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9E80B-5AC8-44B7-B03E-0AC891655558}" type="datetimeFigureOut">
              <a:rPr lang="ru-RU" smtClean="0"/>
              <a:t>30.07.2025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B29EFDFF-3100-4625-AF04-F6FF6A162E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8C636F0D-31D8-470A-96D4-621835481C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B9746-5426-4B23-B66F-339A0D8D2E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74825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C619784-610F-43C3-9ED4-49F5896AA8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FE4B52A-B1CC-456E-A293-F336C0412E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7D04CCFF-FA40-419A-9013-853B2D2FA3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F9C3441E-6D8F-46F2-A9D1-E31C937B33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9E80B-5AC8-44B7-B03E-0AC891655558}" type="datetimeFigureOut">
              <a:rPr lang="ru-RU" smtClean="0"/>
              <a:t>30.07.2025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DD42ED52-3D74-4707-93BF-693C63BE6B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B83CDF0-D95D-4A39-93DE-6ABDF938E1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B9746-5426-4B23-B66F-339A0D8D2E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45440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840BF93-19DF-4FF8-A372-12BA7E8DB0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8C571751-65D4-4A72-8E0E-DEBDB1360AC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4D9BC9BD-83AC-4C9E-8E7A-1F242F973FC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A0316E5D-5DDB-48AA-81CA-81417C2ABE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9E80B-5AC8-44B7-B03E-0AC891655558}" type="datetimeFigureOut">
              <a:rPr lang="ru-RU" smtClean="0"/>
              <a:t>30.07.2025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729A5C8D-3CD2-4E05-A2C9-249E4FE357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2D4F133B-DBEC-4929-978F-27F562B788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B9746-5426-4B23-B66F-339A0D8D2E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6609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9B3878E-26FC-444B-91D6-2A559639BE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769E950-DDFA-41BC-B497-BB563D00AC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6888A0E-AE92-42F7-BA16-738FD78E80F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59E80B-5AC8-44B7-B03E-0AC891655558}" type="datetimeFigureOut">
              <a:rPr lang="ru-RU" smtClean="0"/>
              <a:t>30.07.2025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B44B619-C34F-44A6-A3D6-90BF88581BA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93FC0A2-63A9-4F3B-AE75-E6ACA2AF19B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BB9746-5426-4B23-B66F-339A0D8D2E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3032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emf"/><Relationship Id="rId3" Type="http://schemas.openxmlformats.org/officeDocument/2006/relationships/hyperlink" Target="http://www.free-powerpoint-templates-design.com/" TargetMode="External"/><Relationship Id="rId7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dv-tco.ru/" TargetMode="External"/><Relationship Id="rId5" Type="http://schemas.openxmlformats.org/officeDocument/2006/relationships/image" Target="../media/image2.jpe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41271B69-AA02-4C44-AB0D-F9DA999B9A06}"/>
              </a:ext>
            </a:extLst>
          </p:cNvPr>
          <p:cNvSpPr txBox="1">
            <a:spLocks/>
          </p:cNvSpPr>
          <p:nvPr/>
        </p:nvSpPr>
        <p:spPr>
          <a:xfrm>
            <a:off x="11635745" y="243513"/>
            <a:ext cx="391428" cy="19548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22E1CF2F-19B6-4B01-91BB-CDBA096AD5BE}" type="slidenum">
              <a:rPr lang="en-US" sz="1000" b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>
                <a:defRPr/>
              </a:pPr>
              <a:t>1</a:t>
            </a:fld>
            <a:endParaRPr lang="en-US" sz="1000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TextBox 23">
            <a:hlinkClick r:id="rId3"/>
            <a:extLst>
              <a:ext uri="{FF2B5EF4-FFF2-40B4-BE49-F238E27FC236}">
                <a16:creationId xmlns:a16="http://schemas.microsoft.com/office/drawing/2014/main" id="{16AB257E-A5AF-4549-BB43-128081411FA4}"/>
              </a:ext>
            </a:extLst>
          </p:cNvPr>
          <p:cNvSpPr txBox="1"/>
          <p:nvPr/>
        </p:nvSpPr>
        <p:spPr>
          <a:xfrm>
            <a:off x="5856156" y="6481197"/>
            <a:ext cx="5895485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r">
              <a:defRPr/>
            </a:pPr>
            <a:r>
              <a:rPr lang="en-US" sz="900" i="1" dirty="0">
                <a:solidFill>
                  <a:prstClr val="white">
                    <a:lumMod val="6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Source</a:t>
            </a:r>
            <a:r>
              <a:rPr lang="ru-RU" sz="900" i="1" dirty="0">
                <a:solidFill>
                  <a:prstClr val="white">
                    <a:lumMod val="6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9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NAPI</a:t>
            </a:r>
            <a:r>
              <a:rPr lang="ru-RU" sz="900" i="1" dirty="0">
                <a:solidFill>
                  <a:prstClr val="white">
                    <a:lumMod val="6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/ </a:t>
            </a:r>
            <a:r>
              <a:rPr lang="en-US" sz="9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National Industrial Information Agency</a:t>
            </a:r>
            <a:endParaRPr lang="ko-KR" altLang="en-US" sz="900" i="1" dirty="0">
              <a:solidFill>
                <a:prstClr val="white">
                  <a:lumMod val="65000"/>
                </a:prst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>
            <a:hlinkClick r:id="rId3"/>
            <a:extLst>
              <a:ext uri="{FF2B5EF4-FFF2-40B4-BE49-F238E27FC236}">
                <a16:creationId xmlns:a16="http://schemas.microsoft.com/office/drawing/2014/main" id="{ABD864A0-29EA-4A3A-A79F-EC9ACECEBB8D}"/>
              </a:ext>
            </a:extLst>
          </p:cNvPr>
          <p:cNvSpPr txBox="1"/>
          <p:nvPr/>
        </p:nvSpPr>
        <p:spPr>
          <a:xfrm>
            <a:off x="397043" y="6436347"/>
            <a:ext cx="131486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9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6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맑은 고딕" panose="020B0503020000020004" pitchFamily="34" charset="-127"/>
                <a:cs typeface="Arial" panose="020B0604020202020204" pitchFamily="34" charset="0"/>
              </a:rPr>
              <a:t>www.napinfo.ru</a:t>
            </a:r>
            <a:endParaRPr kumimoji="0" lang="ko-KR" altLang="en-US" sz="9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65000"/>
                </a:prstClr>
              </a:solidFill>
              <a:effectLst/>
              <a:uLnTx/>
              <a:uFillTx/>
              <a:latin typeface="Arial" panose="020B0604020202020204" pitchFamily="34" charset="0"/>
              <a:ea typeface="맑은 고딕" panose="020B0503020000020004" pitchFamily="34" charset="-127"/>
              <a:cs typeface="Arial" panose="020B0604020202020204" pitchFamily="34" charset="0"/>
            </a:endParaRPr>
          </a:p>
        </p:txBody>
      </p:sp>
      <p:pic>
        <p:nvPicPr>
          <p:cNvPr id="35" name="Рисунок 3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1289" y="190821"/>
            <a:ext cx="902818" cy="527160"/>
          </a:xfrm>
          <a:prstGeom prst="rect">
            <a:avLst/>
          </a:prstGeom>
        </p:spPr>
      </p:pic>
      <p:cxnSp>
        <p:nvCxnSpPr>
          <p:cNvPr id="12" name="Прямая соединительная линия 11"/>
          <p:cNvCxnSpPr>
            <a:cxnSpLocks/>
          </p:cNvCxnSpPr>
          <p:nvPr/>
        </p:nvCxnSpPr>
        <p:spPr>
          <a:xfrm>
            <a:off x="1711904" y="398054"/>
            <a:ext cx="9932188" cy="0"/>
          </a:xfrm>
          <a:prstGeom prst="line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>
            <a:extLst>
              <a:ext uri="{FF2B5EF4-FFF2-40B4-BE49-F238E27FC236}">
                <a16:creationId xmlns:a16="http://schemas.microsoft.com/office/drawing/2014/main" id="{D5565265-B6A4-4F3A-9EDA-056AD11271D6}"/>
              </a:ext>
            </a:extLst>
          </p:cNvPr>
          <p:cNvCxnSpPr/>
          <p:nvPr/>
        </p:nvCxnSpPr>
        <p:spPr>
          <a:xfrm>
            <a:off x="1341159" y="6446189"/>
            <a:ext cx="10359103" cy="0"/>
          </a:xfrm>
          <a:prstGeom prst="line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Рисунок 20" descr="http://dl3.joxi.net/drive/2022/11/15/0047/1886/3106654/54/e9d0e93895.jpg">
            <a:extLst>
              <a:ext uri="{FF2B5EF4-FFF2-40B4-BE49-F238E27FC236}">
                <a16:creationId xmlns:a16="http://schemas.microsoft.com/office/drawing/2014/main" id="{7B15C1A2-8CDF-405F-9800-87F02093A383}"/>
              </a:ext>
            </a:extLst>
          </p:cNvPr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2715" y="5330039"/>
            <a:ext cx="900000" cy="900000"/>
          </a:xfrm>
          <a:prstGeom prst="rect">
            <a:avLst/>
          </a:prstGeom>
          <a:noFill/>
          <a:ln>
            <a:noFill/>
          </a:ln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E4756E54-534A-4FE6-9758-D782C1A0BD3B}"/>
              </a:ext>
            </a:extLst>
          </p:cNvPr>
          <p:cNvSpPr txBox="1"/>
          <p:nvPr/>
        </p:nvSpPr>
        <p:spPr>
          <a:xfrm>
            <a:off x="1224108" y="61073"/>
            <a:ext cx="10527534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US" sz="1600" i="0" u="none" strike="noStrike" dirty="0">
                <a:solidFill>
                  <a:schemeClr val="accent1">
                    <a:lumMod val="7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Total cost of ownership of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AVIOR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V90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N1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L3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H2</a:t>
            </a:r>
            <a:r>
              <a:rPr lang="en-US" sz="16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all-metal van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leased</a:t>
            </a:r>
            <a:endParaRPr lang="ru-RU" sz="16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CA95B35-FB97-4F4C-9541-866C515281A9}"/>
              </a:ext>
            </a:extLst>
          </p:cNvPr>
          <p:cNvSpPr txBox="1"/>
          <p:nvPr/>
        </p:nvSpPr>
        <p:spPr>
          <a:xfrm>
            <a:off x="1711904" y="448207"/>
            <a:ext cx="9981946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300" dirty="0">
                <a:latin typeface="+mj-lt"/>
              </a:rPr>
              <a:t>The marketing agency </a:t>
            </a:r>
            <a:r>
              <a:rPr lang="en-US" sz="1300" dirty="0" err="1">
                <a:latin typeface="+mj-lt"/>
              </a:rPr>
              <a:t>NAPI</a:t>
            </a:r>
            <a:r>
              <a:rPr lang="en-US" sz="1300" dirty="0">
                <a:latin typeface="+mj-lt"/>
              </a:rPr>
              <a:t> has developed a new tool for calculating the total cost of ownership: </a:t>
            </a:r>
            <a:r>
              <a:rPr lang="en-US" sz="1300" dirty="0">
                <a:solidFill>
                  <a:srgbClr val="FF0000"/>
                </a:solidFill>
                <a:latin typeface="+mj-lt"/>
              </a:rPr>
              <a:t>a detailed calculation of vehicle acquisition on lease</a:t>
            </a:r>
            <a:r>
              <a:rPr lang="en-US" sz="1300" dirty="0">
                <a:latin typeface="+mj-lt"/>
              </a:rPr>
              <a:t>.</a:t>
            </a:r>
            <a:r>
              <a:rPr lang="ru-RU" sz="1300" dirty="0">
                <a:latin typeface="+mj-lt"/>
              </a:rPr>
              <a:t>  </a:t>
            </a:r>
          </a:p>
          <a:p>
            <a:pPr algn="just"/>
            <a:r>
              <a:rPr lang="en-US" sz="1300" dirty="0">
                <a:latin typeface="+mj-lt"/>
              </a:rPr>
              <a:t>As an example, </a:t>
            </a:r>
            <a:r>
              <a:rPr lang="en-US" sz="1300" dirty="0" err="1">
                <a:latin typeface="+mj-lt"/>
              </a:rPr>
              <a:t>NAPI</a:t>
            </a:r>
            <a:r>
              <a:rPr lang="en-US" sz="1300" dirty="0">
                <a:latin typeface="+mj-lt"/>
              </a:rPr>
              <a:t> calculated the total cost of ownership of </a:t>
            </a:r>
            <a:r>
              <a:rPr lang="ru-RU" sz="1300" dirty="0" err="1">
                <a:latin typeface="+mj-lt"/>
              </a:rPr>
              <a:t>AVIOR</a:t>
            </a:r>
            <a:r>
              <a:rPr lang="ru-RU" sz="1300" dirty="0">
                <a:latin typeface="+mj-lt"/>
              </a:rPr>
              <a:t> </a:t>
            </a:r>
            <a:r>
              <a:rPr lang="ru-RU" sz="1300" dirty="0" err="1">
                <a:latin typeface="+mj-lt"/>
              </a:rPr>
              <a:t>V90N1L3H2</a:t>
            </a:r>
            <a:r>
              <a:rPr lang="ru-RU" sz="1300" dirty="0">
                <a:latin typeface="+mj-lt"/>
              </a:rPr>
              <a:t> </a:t>
            </a:r>
            <a:r>
              <a:rPr lang="en-US" sz="1300" dirty="0">
                <a:latin typeface="+mj-lt"/>
              </a:rPr>
              <a:t>all-metal van, </a:t>
            </a:r>
            <a:r>
              <a:rPr lang="en-US" sz="1300" dirty="0">
                <a:solidFill>
                  <a:srgbClr val="FF0000"/>
                </a:solidFill>
                <a:latin typeface="+mj-lt"/>
              </a:rPr>
              <a:t>acquired on lease</a:t>
            </a:r>
            <a:r>
              <a:rPr lang="en-US" sz="1300" dirty="0">
                <a:latin typeface="+mj-lt"/>
              </a:rPr>
              <a:t>, in the Moscow </a:t>
            </a:r>
            <a:r>
              <a:rPr lang="en-US" sz="1300" dirty="0">
                <a:solidFill>
                  <a:srgbClr val="FF0000"/>
                </a:solidFill>
                <a:latin typeface="+mj-lt"/>
              </a:rPr>
              <a:t>fleet</a:t>
            </a:r>
            <a:r>
              <a:rPr lang="en-US" sz="1300" dirty="0">
                <a:latin typeface="+mj-lt"/>
              </a:rPr>
              <a:t> using the </a:t>
            </a:r>
            <a:r>
              <a:rPr lang="en-US" sz="1300" u="sng" dirty="0">
                <a:solidFill>
                  <a:schemeClr val="accent1">
                    <a:lumMod val="75000"/>
                  </a:schemeClr>
                </a:solidFill>
                <a:latin typeface="+mj-lt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DV – </a:t>
            </a:r>
            <a:r>
              <a:rPr lang="en-US" sz="1300" u="sng" dirty="0" err="1">
                <a:solidFill>
                  <a:schemeClr val="accent1">
                    <a:lumMod val="75000"/>
                  </a:schemeClr>
                </a:solidFill>
                <a:latin typeface="+mj-lt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TCO</a:t>
            </a:r>
            <a:r>
              <a:rPr lang="en-US" sz="1300" u="sng" dirty="0">
                <a:solidFill>
                  <a:schemeClr val="accent1">
                    <a:lumMod val="75000"/>
                  </a:schemeClr>
                </a:solidFill>
                <a:latin typeface="+mj-lt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online total cost of ownership calculator</a:t>
            </a:r>
            <a:r>
              <a:rPr lang="ru-RU" sz="1300" u="sng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. </a:t>
            </a:r>
            <a:endParaRPr lang="ru-RU" sz="1300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</p:txBody>
      </p:sp>
      <p:pic>
        <p:nvPicPr>
          <p:cNvPr id="4" name="Рисунок 3" descr="Изображение выглядит как транспортное средство, транспорт, Наземный транспорт, колесо&#10;&#10;Автоматически созданное описание">
            <a:extLst>
              <a:ext uri="{FF2B5EF4-FFF2-40B4-BE49-F238E27FC236}">
                <a16:creationId xmlns:a16="http://schemas.microsoft.com/office/drawing/2014/main" id="{56B3C0E2-EA2A-420B-A0F7-97B3099066F6}"/>
              </a:ext>
            </a:extLst>
          </p:cNvPr>
          <p:cNvPicPr>
            <a:picLocks noChangeAspect="1"/>
          </p:cNvPicPr>
          <p:nvPr/>
        </p:nvPicPr>
        <p:blipFill>
          <a:blip r:embed="rId7" cstate="hq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016279"/>
            <a:ext cx="1981844" cy="1114661"/>
          </a:xfrm>
          <a:prstGeom prst="rect">
            <a:avLst/>
          </a:prstGeom>
        </p:spPr>
      </p:pic>
      <p:pic>
        <p:nvPicPr>
          <p:cNvPr id="25" name="Рисунок 24">
            <a:extLst>
              <a:ext uri="{FF2B5EF4-FFF2-40B4-BE49-F238E27FC236}">
                <a16:creationId xmlns:a16="http://schemas.microsoft.com/office/drawing/2014/main" id="{4114D460-35EC-4DDC-817A-D6560BC2693C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757085" y="1389340"/>
            <a:ext cx="9982200" cy="4857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490624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558</TotalTime>
  <Words>91</Words>
  <Application>Microsoft Office PowerPoint</Application>
  <PresentationFormat>Широкоэкранный</PresentationFormat>
  <Paragraphs>7</Paragraphs>
  <Slides>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Козлов Александр Л</dc:creator>
  <cp:lastModifiedBy>Болушева Ольга Александровна</cp:lastModifiedBy>
  <cp:revision>60</cp:revision>
  <dcterms:created xsi:type="dcterms:W3CDTF">2025-02-12T06:29:35Z</dcterms:created>
  <dcterms:modified xsi:type="dcterms:W3CDTF">2025-07-30T08:49:33Z</dcterms:modified>
</cp:coreProperties>
</file>