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2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злов Александр Л" initials="КАЛ" lastIdx="1" clrIdx="0">
    <p:extLst>
      <p:ext uri="{19B8F6BF-5375-455C-9EA6-DF929625EA0E}">
        <p15:presenceInfo xmlns:p15="http://schemas.microsoft.com/office/powerpoint/2012/main" userId="S-1-5-21-383357151-2991069858-1596914116-1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F5"/>
    <a:srgbClr val="FCF6F6"/>
    <a:srgbClr val="FAF0F0"/>
    <a:srgbClr val="FE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73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30.07.2025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v-tco.ru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856156" y="6481197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9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900" i="1" dirty="0">
              <a:solidFill>
                <a:prstClr val="white">
                  <a:lumMod val="6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397043" y="6436347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89" y="190821"/>
            <a:ext cx="902818" cy="52716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711904" y="398054"/>
            <a:ext cx="993218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341159" y="6446189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15" y="5330039"/>
            <a:ext cx="900000" cy="9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1224108" y="61073"/>
            <a:ext cx="1052753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600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Total cost of ownership of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AVIOR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V90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N1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L3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H2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all-metal van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leased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711904" y="448207"/>
            <a:ext cx="998194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dirty="0">
                <a:latin typeface="+mj-lt"/>
              </a:rPr>
              <a:t>The marketing agency </a:t>
            </a:r>
            <a:r>
              <a:rPr lang="en-US" sz="1300" dirty="0" err="1">
                <a:latin typeface="+mj-lt"/>
              </a:rPr>
              <a:t>NAPI</a:t>
            </a:r>
            <a:r>
              <a:rPr lang="en-US" sz="1300" dirty="0">
                <a:latin typeface="+mj-lt"/>
              </a:rPr>
              <a:t> has developed a new tool for calculating the total cost of ownership: </a:t>
            </a:r>
            <a:r>
              <a:rPr lang="en-US" sz="1300" dirty="0">
                <a:solidFill>
                  <a:srgbClr val="FF0000"/>
                </a:solidFill>
                <a:latin typeface="+mj-lt"/>
              </a:rPr>
              <a:t>a detailed calculation of vehicle acquisition on lease</a:t>
            </a:r>
            <a:r>
              <a:rPr lang="en-US" sz="1300" dirty="0">
                <a:latin typeface="+mj-lt"/>
              </a:rPr>
              <a:t>.</a:t>
            </a:r>
            <a:r>
              <a:rPr lang="ru-RU" sz="1300" dirty="0">
                <a:latin typeface="+mj-lt"/>
              </a:rPr>
              <a:t>  </a:t>
            </a:r>
          </a:p>
          <a:p>
            <a:pPr algn="just"/>
            <a:r>
              <a:rPr lang="en-US" sz="1300" dirty="0">
                <a:latin typeface="+mj-lt"/>
              </a:rPr>
              <a:t>As an example, </a:t>
            </a:r>
            <a:r>
              <a:rPr lang="en-US" sz="1300" dirty="0" err="1">
                <a:latin typeface="+mj-lt"/>
              </a:rPr>
              <a:t>NAPI</a:t>
            </a:r>
            <a:r>
              <a:rPr lang="en-US" sz="1300" dirty="0">
                <a:latin typeface="+mj-lt"/>
              </a:rPr>
              <a:t> calculated the total cost of ownership of </a:t>
            </a:r>
            <a:r>
              <a:rPr lang="ru-RU" sz="1300" dirty="0" err="1">
                <a:latin typeface="+mj-lt"/>
              </a:rPr>
              <a:t>AVIOR</a:t>
            </a:r>
            <a:r>
              <a:rPr lang="ru-RU" sz="1300" dirty="0">
                <a:latin typeface="+mj-lt"/>
              </a:rPr>
              <a:t> </a:t>
            </a:r>
            <a:r>
              <a:rPr lang="ru-RU" sz="1300" dirty="0" err="1">
                <a:latin typeface="+mj-lt"/>
              </a:rPr>
              <a:t>V90N1L3H2</a:t>
            </a:r>
            <a:r>
              <a:rPr lang="ru-RU" sz="1300" dirty="0">
                <a:latin typeface="+mj-lt"/>
              </a:rPr>
              <a:t> </a:t>
            </a:r>
            <a:r>
              <a:rPr lang="en-US" sz="1300" dirty="0">
                <a:latin typeface="+mj-lt"/>
              </a:rPr>
              <a:t>all-metal van, </a:t>
            </a:r>
            <a:r>
              <a:rPr lang="en-US" sz="1300" dirty="0">
                <a:solidFill>
                  <a:srgbClr val="FF0000"/>
                </a:solidFill>
                <a:latin typeface="+mj-lt"/>
              </a:rPr>
              <a:t>acquired on lease</a:t>
            </a:r>
            <a:r>
              <a:rPr lang="en-US" sz="1300" dirty="0">
                <a:latin typeface="+mj-lt"/>
              </a:rPr>
              <a:t>, in the Moscow </a:t>
            </a:r>
            <a:r>
              <a:rPr lang="en-US" sz="1300" dirty="0">
                <a:solidFill>
                  <a:srgbClr val="FF0000"/>
                </a:solidFill>
                <a:latin typeface="+mj-lt"/>
              </a:rPr>
              <a:t>fleet</a:t>
            </a:r>
            <a:r>
              <a:rPr lang="en-US" sz="1300" dirty="0">
                <a:latin typeface="+mj-lt"/>
              </a:rPr>
              <a:t> using the </a:t>
            </a:r>
            <a:r>
              <a:rPr lang="en-US" sz="1300" u="sng" dirty="0">
                <a:solidFill>
                  <a:schemeClr val="accent1">
                    <a:lumMod val="75000"/>
                  </a:schemeClr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 – </a:t>
            </a:r>
            <a:r>
              <a:rPr lang="en-US" sz="1300" u="sng" dirty="0" err="1">
                <a:solidFill>
                  <a:schemeClr val="accent1">
                    <a:lumMod val="75000"/>
                  </a:schemeClr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TCO</a:t>
            </a:r>
            <a:r>
              <a:rPr lang="en-US" sz="1300" u="sng" dirty="0">
                <a:solidFill>
                  <a:schemeClr val="accent1">
                    <a:lumMod val="75000"/>
                  </a:schemeClr>
                </a:solidFill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online total cost of ownership calculator</a:t>
            </a:r>
            <a:r>
              <a:rPr lang="ru-RU" sz="1300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</a:t>
            </a:r>
            <a:endParaRPr lang="ru-RU" sz="13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4" name="Рисунок 3" descr="Изображение выглядит как транспортное средство, транспорт, Наземный транспорт, колесо&#10;&#10;Автоматически созданное описание">
            <a:extLst>
              <a:ext uri="{FF2B5EF4-FFF2-40B4-BE49-F238E27FC236}">
                <a16:creationId xmlns:a16="http://schemas.microsoft.com/office/drawing/2014/main" id="{56B3C0E2-EA2A-420B-A0F7-97B3099066F6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16279"/>
            <a:ext cx="1981844" cy="111466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4114D460-35EC-4DDC-817A-D6560BC269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7085" y="1389340"/>
            <a:ext cx="998220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062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91</Words>
  <Application>Microsoft Office PowerPoint</Application>
  <PresentationFormat>Широкоэкранный</PresentationFormat>
  <Paragraphs>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60</cp:revision>
  <dcterms:created xsi:type="dcterms:W3CDTF">2025-02-12T06:29:35Z</dcterms:created>
  <dcterms:modified xsi:type="dcterms:W3CDTF">2025-07-30T08:49:33Z</dcterms:modified>
</cp:coreProperties>
</file>