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2AC"/>
    <a:srgbClr val="EA8C36"/>
    <a:srgbClr val="FF7C80"/>
    <a:srgbClr val="C6E1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53" autoAdjust="0"/>
    <p:restoredTop sz="94660"/>
  </p:normalViewPr>
  <p:slideViewPr>
    <p:cSldViewPr snapToGrid="0">
      <p:cViewPr>
        <p:scale>
          <a:sx n="98" d="100"/>
          <a:sy n="98" d="100"/>
        </p:scale>
        <p:origin x="876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en.napinfo.ru/services/corporate-vehicle-market/corporate-vehicle-market-2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830222" y="4812024"/>
            <a:ext cx="3987191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900" i="1" dirty="0" err="1">
                <a:latin typeface="Arial" panose="020B0604020202020204" pitchFamily="34" charset="0"/>
                <a:cs typeface="Arial" panose="020B0604020202020204" pitchFamily="34" charset="0"/>
              </a:rPr>
              <a:t>NAPI</a:t>
            </a:r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National Industrial Information Agency</a:t>
            </a:r>
            <a:endParaRPr lang="ko-KR" altLang="en-US" sz="9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7929DD-4D32-4F5B-BAAD-99677942E4B7}"/>
              </a:ext>
            </a:extLst>
          </p:cNvPr>
          <p:cNvSpPr txBox="1"/>
          <p:nvPr/>
        </p:nvSpPr>
        <p:spPr>
          <a:xfrm>
            <a:off x="1436442" y="999563"/>
            <a:ext cx="735858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200" dirty="0">
                <a:latin typeface="+mj-lt"/>
              </a:rPr>
              <a:t>According to the marketing agency</a:t>
            </a:r>
            <a:r>
              <a:rPr lang="ru-RU" sz="1200" dirty="0">
                <a:latin typeface="+mj-lt"/>
              </a:rPr>
              <a:t> </a:t>
            </a:r>
            <a:r>
              <a:rPr lang="en-US" sz="1200" dirty="0" err="1">
                <a:latin typeface="+mj-lt"/>
                <a:hlinkClick r:id="rId3"/>
              </a:rPr>
              <a:t>NAPI</a:t>
            </a:r>
            <a:r>
              <a:rPr lang="en-US" sz="1200" dirty="0">
                <a:latin typeface="+mj-lt"/>
              </a:rPr>
              <a:t>, 66.5 thousand new corporate cars were sold in January-May 2026, which was a 10.1% decline on the similar period of 2025.</a:t>
            </a:r>
            <a:endParaRPr lang="ru-RU" sz="1200" dirty="0">
              <a:latin typeface="+mj-lt"/>
            </a:endParaRPr>
          </a:p>
          <a:p>
            <a:pPr algn="just">
              <a:lnSpc>
                <a:spcPct val="150000"/>
              </a:lnSpc>
            </a:pPr>
            <a:endParaRPr lang="ru-RU" sz="1200" dirty="0"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en-US" sz="1200" dirty="0">
                <a:latin typeface="+mj-lt"/>
              </a:rPr>
              <a:t>Sales of TOP-10 models grew by 10.8% year-on-year, with the TOP-10 accounting for 45.4% of total sales. However, some models showed negative dynamics. For example, sales of LADA </a:t>
            </a:r>
            <a:r>
              <a:rPr lang="en-US" sz="1200" dirty="0" err="1">
                <a:latin typeface="+mj-lt"/>
              </a:rPr>
              <a:t>NIVA</a:t>
            </a:r>
            <a:r>
              <a:rPr lang="en-US" sz="1200" dirty="0">
                <a:latin typeface="+mj-lt"/>
              </a:rPr>
              <a:t> LEGEND and LADA </a:t>
            </a:r>
            <a:r>
              <a:rPr lang="en-US" sz="1200" dirty="0" err="1">
                <a:latin typeface="+mj-lt"/>
              </a:rPr>
              <a:t>NIVA</a:t>
            </a:r>
            <a:r>
              <a:rPr lang="en-US" sz="1200" dirty="0">
                <a:latin typeface="+mj-lt"/>
              </a:rPr>
              <a:t> TRAVEL decreased by more than 20%, while those of LADA </a:t>
            </a:r>
            <a:r>
              <a:rPr lang="en-US" sz="1200" dirty="0" err="1">
                <a:latin typeface="+mj-lt"/>
              </a:rPr>
              <a:t>GRANTA</a:t>
            </a:r>
            <a:r>
              <a:rPr lang="en-US" sz="1200" dirty="0">
                <a:latin typeface="+mj-lt"/>
              </a:rPr>
              <a:t> and LADA </a:t>
            </a:r>
            <a:r>
              <a:rPr lang="en-US" sz="1200" dirty="0" err="1">
                <a:latin typeface="+mj-lt"/>
              </a:rPr>
              <a:t>LARGUS</a:t>
            </a:r>
            <a:r>
              <a:rPr lang="en-US" sz="1200" dirty="0">
                <a:latin typeface="+mj-lt"/>
              </a:rPr>
              <a:t> fell by more than 15%. </a:t>
            </a:r>
            <a:r>
              <a:rPr lang="en-US" sz="1200" dirty="0" err="1">
                <a:latin typeface="+mj-lt"/>
              </a:rPr>
              <a:t>HAVAL</a:t>
            </a:r>
            <a:r>
              <a:rPr lang="en-US" sz="1200" dirty="0">
                <a:latin typeface="+mj-lt"/>
              </a:rPr>
              <a:t> </a:t>
            </a:r>
            <a:r>
              <a:rPr lang="en-US" sz="1200" dirty="0" err="1">
                <a:latin typeface="+mj-lt"/>
              </a:rPr>
              <a:t>JOLION</a:t>
            </a:r>
            <a:r>
              <a:rPr lang="en-US" sz="1200" dirty="0">
                <a:latin typeface="+mj-lt"/>
              </a:rPr>
              <a:t> sales also declined by 8.1%. Sales of </a:t>
            </a:r>
            <a:r>
              <a:rPr lang="en-US" sz="1200" dirty="0" err="1">
                <a:latin typeface="+mj-lt"/>
              </a:rPr>
              <a:t>BELGEE</a:t>
            </a:r>
            <a:r>
              <a:rPr lang="en-US" sz="1200" dirty="0">
                <a:latin typeface="+mj-lt"/>
              </a:rPr>
              <a:t> </a:t>
            </a:r>
            <a:r>
              <a:rPr lang="en-US" sz="1200" dirty="0" err="1">
                <a:latin typeface="+mj-lt"/>
              </a:rPr>
              <a:t>X50</a:t>
            </a:r>
            <a:r>
              <a:rPr lang="en-US" sz="1200" dirty="0">
                <a:latin typeface="+mj-lt"/>
              </a:rPr>
              <a:t> grew (+7.9%).</a:t>
            </a:r>
          </a:p>
          <a:p>
            <a:pPr algn="just">
              <a:lnSpc>
                <a:spcPct val="150000"/>
              </a:lnSpc>
            </a:pPr>
            <a:endParaRPr lang="en-US" sz="1200" dirty="0"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en-US" sz="1200" dirty="0">
                <a:latin typeface="+mj-lt"/>
              </a:rPr>
              <a:t>The share of </a:t>
            </a:r>
            <a:r>
              <a:rPr lang="en-US" sz="1200" dirty="0">
                <a:latin typeface="+mj-lt"/>
                <a:hlinkClick r:id="rId4"/>
              </a:rPr>
              <a:t>corporate sales</a:t>
            </a:r>
            <a:r>
              <a:rPr lang="ru-RU" sz="1200" dirty="0">
                <a:latin typeface="+mj-lt"/>
              </a:rPr>
              <a:t> </a:t>
            </a:r>
            <a:r>
              <a:rPr lang="en-US" sz="1200" dirty="0">
                <a:latin typeface="+mj-lt"/>
              </a:rPr>
              <a:t>has fluctuated between 12.7% and 15.6% since the beginning of the year. In May 2026, the share decreased by 1.5 p.p. on May 2025 despite sales growth in quantitative terms. In January-May 2026, the share of corporate sales fell by 3.4 p.p. on the similar period of 2025 to 13.7%.</a:t>
            </a:r>
            <a:endParaRPr lang="ru-RU" sz="1200" dirty="0">
              <a:latin typeface="+mj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2221907" y="819672"/>
            <a:ext cx="1481219" cy="524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00" dirty="0"/>
              <a:t>#</a:t>
            </a:r>
            <a:r>
              <a:rPr lang="ru-RU" sz="1000" dirty="0" err="1"/>
              <a:t>НАПИ_легковые_авто</a:t>
            </a:r>
            <a:endParaRPr lang="ru-RU" sz="10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00" dirty="0"/>
              <a:t>#</a:t>
            </a:r>
            <a:r>
              <a:rPr lang="ru-RU" sz="1000" dirty="0" err="1"/>
              <a:t>НАПИ_продажи</a:t>
            </a:r>
            <a:endParaRPr lang="ru-RU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7321C66-80D2-4C0F-B7B5-4085284055AC}"/>
              </a:ext>
            </a:extLst>
          </p:cNvPr>
          <p:cNvSpPr txBox="1"/>
          <p:nvPr/>
        </p:nvSpPr>
        <p:spPr>
          <a:xfrm>
            <a:off x="1481218" y="245517"/>
            <a:ext cx="7567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ru-RU" sz="1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321C66-80D2-4C0F-B7B5-4085284055AC}"/>
              </a:ext>
            </a:extLst>
          </p:cNvPr>
          <p:cNvSpPr txBox="1"/>
          <p:nvPr/>
        </p:nvSpPr>
        <p:spPr>
          <a:xfrm>
            <a:off x="1503606" y="-40031"/>
            <a:ext cx="7567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ru-RU" sz="1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321C66-80D2-4C0F-B7B5-4085284055AC}"/>
              </a:ext>
            </a:extLst>
          </p:cNvPr>
          <p:cNvSpPr txBox="1"/>
          <p:nvPr/>
        </p:nvSpPr>
        <p:spPr>
          <a:xfrm>
            <a:off x="1458830" y="300863"/>
            <a:ext cx="73585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share of corporate sales decreased to 13.7% in January-May 2026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304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F589CF6-7718-4BB5-9BA6-115413E97D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9756" y="697048"/>
            <a:ext cx="7419975" cy="608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4955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314</TotalTime>
  <Words>206</Words>
  <Application>Microsoft Office PowerPoint</Application>
  <PresentationFormat>Экран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99</cp:revision>
  <cp:lastPrinted>2026-06-22T06:55:45Z</cp:lastPrinted>
  <dcterms:created xsi:type="dcterms:W3CDTF">2022-08-09T13:01:09Z</dcterms:created>
  <dcterms:modified xsi:type="dcterms:W3CDTF">2026-06-22T08:40:35Z</dcterms:modified>
</cp:coreProperties>
</file>