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48900"/>
    <a:srgbClr val="C09200"/>
    <a:srgbClr val="A47D00"/>
    <a:srgbClr val="56783C"/>
    <a:srgbClr val="DEA900"/>
    <a:srgbClr val="82AF61"/>
    <a:srgbClr val="A1C288"/>
    <a:srgbClr val="94BA78"/>
    <a:srgbClr val="FABE00"/>
    <a:srgbClr val="EAB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300" autoAdjust="0"/>
    <p:restoredTop sz="94660"/>
  </p:normalViewPr>
  <p:slideViewPr>
    <p:cSldViewPr snapToGrid="0">
      <p:cViewPr>
        <p:scale>
          <a:sx n="100" d="100"/>
          <a:sy n="100" d="100"/>
        </p:scale>
        <p:origin x="1230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apinfo.ru/" TargetMode="External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en.napinfo.ru/services/vehicle-prices/average-used-trailers-and-semitrailers-price-dynamics/" TargetMode="External"/><Relationship Id="rId4" Type="http://schemas.openxmlformats.org/officeDocument/2006/relationships/hyperlink" Target="https://en.napinfo.ru/services/vehicle-prices/average-new-trailers-and-semitrailers-price-dynamic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3F249D8E-ABF2-43D6-9A96-5187E05D05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4623" y="2068180"/>
            <a:ext cx="7515225" cy="469582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5660A61-6B97-4AF7-8DDC-FCD80F20F71B}"/>
              </a:ext>
            </a:extLst>
          </p:cNvPr>
          <p:cNvSpPr txBox="1"/>
          <p:nvPr/>
        </p:nvSpPr>
        <p:spPr>
          <a:xfrm>
            <a:off x="1384623" y="613038"/>
            <a:ext cx="7549924" cy="14551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ts val="1800"/>
              </a:lnSpc>
            </a:pPr>
            <a:r>
              <a:rPr lang="en-US" sz="1050"/>
              <a:t>The marketing agency </a:t>
            </a:r>
            <a:r>
              <a:rPr lang="en-US" sz="1050">
                <a:hlinkClick r:id="rId3"/>
              </a:rPr>
              <a:t>NAPI</a:t>
            </a:r>
            <a:r>
              <a:rPr lang="ru-RU" sz="1050"/>
              <a:t> </a:t>
            </a:r>
            <a:r>
              <a:rPr lang="en-US" sz="1050"/>
              <a:t>analyzed the dynamics of average prices for new and used* trailers and semi-trailers. Over the year, from November 2024 to November 2025, the cost of trailers and semi-trailers decreased. The average price for </a:t>
            </a:r>
            <a:r>
              <a:rPr lang="en-US" sz="1050">
                <a:hlinkClick r:id="rId4"/>
              </a:rPr>
              <a:t>new semi-trailers </a:t>
            </a:r>
            <a:r>
              <a:rPr lang="en-US" sz="1050"/>
              <a:t>fell by 18.6%, while that for used ones - by 16.6%. The average price for new trailers was down by 19.9%, while that for used ones - by 14.0%. Over the month, from October to November 2025, the average price for new semi-trailers decreased by 0.7% to 5.1 million rubles, while that for </a:t>
            </a:r>
            <a:r>
              <a:rPr lang="en-US" sz="1050">
                <a:hlinkClick r:id="rId5"/>
              </a:rPr>
              <a:t>used semi-trailers</a:t>
            </a:r>
            <a:r>
              <a:rPr lang="ru-RU" sz="1050"/>
              <a:t> </a:t>
            </a:r>
            <a:r>
              <a:rPr lang="en-US" sz="1050"/>
              <a:t>grew by 0.2% to 2.8 million rubles. The average price for new trailers fell by 1.1% to 3.0 million rubles, while that for used ones - by 2.4% to 1.3 million rubles. </a:t>
            </a:r>
            <a:endParaRPr lang="ru-RU" sz="105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AE95F17-079F-40CF-96AC-3A8326E6DEDA}"/>
              </a:ext>
            </a:extLst>
          </p:cNvPr>
          <p:cNvSpPr txBox="1"/>
          <p:nvPr/>
        </p:nvSpPr>
        <p:spPr>
          <a:xfrm>
            <a:off x="1777525" y="269628"/>
            <a:ext cx="701609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16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cost of new trailers and semi-trailers continues to fall</a:t>
            </a:r>
            <a:endParaRPr lang="ru-RU" sz="1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CC379E2-F5A6-4DC4-83A0-94BDFE8A5F23}"/>
              </a:ext>
            </a:extLst>
          </p:cNvPr>
          <p:cNvSpPr txBox="1"/>
          <p:nvPr/>
        </p:nvSpPr>
        <p:spPr>
          <a:xfrm>
            <a:off x="248835" y="6282965"/>
            <a:ext cx="1330814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latin typeface="+mj-lt"/>
              </a:rPr>
              <a:t>__________________</a:t>
            </a:r>
            <a:br>
              <a:rPr lang="en-US" sz="900" dirty="0">
                <a:latin typeface="+mj-lt"/>
              </a:rPr>
            </a:br>
            <a:r>
              <a:rPr lang="ru-RU" sz="1000" i="1" dirty="0">
                <a:latin typeface="+mj-lt"/>
              </a:rPr>
              <a:t>* </a:t>
            </a:r>
            <a:r>
              <a:rPr lang="en-US" sz="1000" i="1" dirty="0">
                <a:latin typeface="+mj-lt"/>
              </a:rPr>
              <a:t>aged under 20 years</a:t>
            </a:r>
            <a:endParaRPr lang="ru-RU" sz="1000" i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796407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1277</TotalTime>
  <Words>162</Words>
  <Application>Microsoft Office PowerPoint</Application>
  <PresentationFormat>Экран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114</cp:revision>
  <cp:lastPrinted>2025-03-03T09:49:14Z</cp:lastPrinted>
  <dcterms:created xsi:type="dcterms:W3CDTF">2022-08-09T13:01:09Z</dcterms:created>
  <dcterms:modified xsi:type="dcterms:W3CDTF">2025-12-05T10:52:34Z</dcterms:modified>
</cp:coreProperties>
</file>