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Lst>
  <p:sldSz cx="9144000" cy="6858000" type="screen4x3"/>
  <p:notesSz cx="6797675" cy="9925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Анна Кустакова" initials="АК" lastIdx="1" clrIdx="0">
    <p:extLst>
      <p:ext uri="{19B8F6BF-5375-455C-9EA6-DF929625EA0E}">
        <p15:presenceInfo xmlns:p15="http://schemas.microsoft.com/office/powerpoint/2012/main" userId="S-1-5-21-383357151-2991069858-1596914116-510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ECE0"/>
    <a:srgbClr val="FDF6E3"/>
    <a:srgbClr val="F0F5F6"/>
    <a:srgbClr val="F8F4FA"/>
    <a:srgbClr val="EFF4F5"/>
    <a:srgbClr val="E5EDEF"/>
    <a:srgbClr val="E4D8EC"/>
    <a:srgbClr val="F6F1F9"/>
    <a:srgbClr val="D2E1E4"/>
    <a:srgbClr val="B5BF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86" autoAdjust="0"/>
    <p:restoredTop sz="94660"/>
  </p:normalViewPr>
  <p:slideViewPr>
    <p:cSldViewPr snapToGrid="0">
      <p:cViewPr>
        <p:scale>
          <a:sx n="96" d="100"/>
          <a:sy n="96" d="100"/>
        </p:scale>
        <p:origin x="2334" y="4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5/26/2025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969003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5/26/2025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1880294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5/26/2025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925332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5/26/2025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706344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E3D5989-14C6-404C-8A65-40B5B34DAE63}" type="datetimeFigureOut">
              <a:rPr lang="en-US" smtClean="0"/>
              <a:t>5/26/2025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749216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E3D5989-14C6-404C-8A65-40B5B34DAE63}" type="datetimeFigureOut">
              <a:rPr lang="en-US" smtClean="0"/>
              <a:t>5/26/2025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1570667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E3D5989-14C6-404C-8A65-40B5B34DAE63}" type="datetimeFigureOut">
              <a:rPr lang="en-US" smtClean="0"/>
              <a:t>5/26/2025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590155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E3D5989-14C6-404C-8A65-40B5B34DAE63}" type="datetimeFigureOut">
              <a:rPr lang="en-US" smtClean="0"/>
              <a:t>5/26/2025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763429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3D5989-14C6-404C-8A65-40B5B34DAE63}" type="datetimeFigureOut">
              <a:rPr lang="en-US" smtClean="0"/>
              <a:t>5/26/2025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191823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E3D5989-14C6-404C-8A65-40B5B34DAE63}" type="datetimeFigureOut">
              <a:rPr lang="en-US" smtClean="0"/>
              <a:t>5/26/2025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319997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E3D5989-14C6-404C-8A65-40B5B34DAE63}" type="datetimeFigureOut">
              <a:rPr lang="en-US" smtClean="0"/>
              <a:t>5/26/2025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941163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3D5989-14C6-404C-8A65-40B5B34DAE63}" type="datetimeFigureOut">
              <a:rPr lang="en-US" smtClean="0"/>
              <a:t>5/26/2025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DA2F48-50C3-457A-8AE0-18D3E6A1B6D3}" type="slidenum">
              <a:rPr lang="en-US" smtClean="0"/>
              <a:t>‹#›</a:t>
            </a:fld>
            <a:endParaRPr lang="en-US"/>
          </a:p>
        </p:txBody>
      </p:sp>
    </p:spTree>
    <p:extLst>
      <p:ext uri="{BB962C8B-B14F-4D97-AF65-F5344CB8AC3E}">
        <p14:creationId xmlns:p14="http://schemas.microsoft.com/office/powerpoint/2010/main" val="40536965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free-powerpoint-templates-design.com/" TargetMode="External"/><Relationship Id="rId2" Type="http://schemas.openxmlformats.org/officeDocument/2006/relationships/image" Target="../media/image2.emf"/><Relationship Id="rId1" Type="http://schemas.openxmlformats.org/officeDocument/2006/relationships/slideLayout" Target="../slideLayouts/slideLayout1.xml"/><Relationship Id="rId4" Type="http://schemas.openxmlformats.org/officeDocument/2006/relationships/hyperlink" Target="https://en.napinfo.ru/services/corporate-vehicle-market/corporate-vehicle-market-2/"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DFEA053A-0077-4A69-A865-7187243059A2}"/>
              </a:ext>
            </a:extLst>
          </p:cNvPr>
          <p:cNvPicPr>
            <a:picLocks noChangeAspect="1"/>
          </p:cNvPicPr>
          <p:nvPr/>
        </p:nvPicPr>
        <p:blipFill>
          <a:blip r:embed="rId2"/>
          <a:stretch>
            <a:fillRect/>
          </a:stretch>
        </p:blipFill>
        <p:spPr>
          <a:xfrm>
            <a:off x="1479842" y="1794577"/>
            <a:ext cx="7496175" cy="4848225"/>
          </a:xfrm>
          <a:prstGeom prst="rect">
            <a:avLst/>
          </a:prstGeom>
        </p:spPr>
      </p:pic>
      <p:sp>
        <p:nvSpPr>
          <p:cNvPr id="2" name="TextBox 8">
            <a:hlinkClick r:id="rId3"/>
            <a:extLst>
              <a:ext uri="{FF2B5EF4-FFF2-40B4-BE49-F238E27FC236}">
                <a16:creationId xmlns:a16="http://schemas.microsoft.com/office/drawing/2014/main" id="{CBCFBD78-F930-41BB-8450-6CCA5ADD029E}"/>
              </a:ext>
            </a:extLst>
          </p:cNvPr>
          <p:cNvSpPr txBox="1"/>
          <p:nvPr/>
        </p:nvSpPr>
        <p:spPr>
          <a:xfrm>
            <a:off x="5588950" y="6565430"/>
            <a:ext cx="2851503" cy="215444"/>
          </a:xfrm>
          <a:prstGeom prst="rect">
            <a:avLst/>
          </a:prstGeom>
          <a:solidFill>
            <a:schemeClr val="bg1"/>
          </a:solid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defTabSz="685800">
              <a:defRPr/>
            </a:pPr>
            <a:r>
              <a:rPr lang="en-US" sz="800" i="1" dirty="0">
                <a:latin typeface="Arial" panose="020B0604020202020204" pitchFamily="34" charset="0"/>
                <a:cs typeface="Arial" panose="020B0604020202020204" pitchFamily="34" charset="0"/>
              </a:rPr>
              <a:t>Source</a:t>
            </a:r>
            <a:r>
              <a:rPr lang="ru-RU" sz="800" i="1" dirty="0">
                <a:latin typeface="Arial" panose="020B0604020202020204" pitchFamily="34" charset="0"/>
                <a:cs typeface="Arial" panose="020B0604020202020204" pitchFamily="34" charset="0"/>
              </a:rPr>
              <a:t>: </a:t>
            </a:r>
            <a:r>
              <a:rPr lang="en-US" sz="800" i="1" dirty="0">
                <a:latin typeface="Arial" panose="020B0604020202020204" pitchFamily="34" charset="0"/>
                <a:cs typeface="Arial" panose="020B0604020202020204" pitchFamily="34" charset="0"/>
              </a:rPr>
              <a:t>NAPI</a:t>
            </a:r>
            <a:r>
              <a:rPr lang="ru-RU" sz="800" i="1" dirty="0">
                <a:latin typeface="Arial" panose="020B0604020202020204" pitchFamily="34" charset="0"/>
                <a:cs typeface="Arial" panose="020B0604020202020204" pitchFamily="34" charset="0"/>
              </a:rPr>
              <a:t> / </a:t>
            </a:r>
            <a:r>
              <a:rPr lang="en-US" sz="800" i="1" dirty="0">
                <a:latin typeface="Arial" panose="020B0604020202020204" pitchFamily="34" charset="0"/>
                <a:cs typeface="Arial" panose="020B0604020202020204" pitchFamily="34" charset="0"/>
              </a:rPr>
              <a:t>National Industrial Information Agency</a:t>
            </a:r>
            <a:endParaRPr lang="ko-KR" altLang="en-US" sz="800" i="1" dirty="0">
              <a:latin typeface="Arial" panose="020B0604020202020204" pitchFamily="34" charset="0"/>
              <a:ea typeface="맑은 고딕" panose="020B0503020000020004" pitchFamily="34" charset="-127"/>
              <a:cs typeface="Arial" panose="020B0604020202020204" pitchFamily="34" charset="0"/>
            </a:endParaRPr>
          </a:p>
        </p:txBody>
      </p:sp>
      <p:sp>
        <p:nvSpPr>
          <p:cNvPr id="7" name="TextBox 6">
            <a:extLst>
              <a:ext uri="{FF2B5EF4-FFF2-40B4-BE49-F238E27FC236}">
                <a16:creationId xmlns:a16="http://schemas.microsoft.com/office/drawing/2014/main" id="{34F7405A-B205-4306-AE00-2C4AA606DE3C}"/>
              </a:ext>
            </a:extLst>
          </p:cNvPr>
          <p:cNvSpPr txBox="1"/>
          <p:nvPr/>
        </p:nvSpPr>
        <p:spPr>
          <a:xfrm>
            <a:off x="1492655" y="133424"/>
            <a:ext cx="7725548" cy="849207"/>
          </a:xfrm>
          <a:prstGeom prst="rect">
            <a:avLst/>
          </a:prstGeom>
          <a:noFill/>
        </p:spPr>
        <p:txBody>
          <a:bodyPr wrap="square" rtlCol="0">
            <a:spAutoFit/>
          </a:bodyPr>
          <a:lstStyle/>
          <a:p>
            <a:pPr>
              <a:lnSpc>
                <a:spcPts val="1500"/>
              </a:lnSpc>
            </a:pPr>
            <a:endParaRPr lang="en-US" sz="1050" dirty="0">
              <a:latin typeface="+mj-lt"/>
            </a:endParaRPr>
          </a:p>
          <a:p>
            <a:pPr>
              <a:lnSpc>
                <a:spcPts val="1500"/>
              </a:lnSpc>
            </a:pPr>
            <a:endParaRPr lang="en-US" sz="1050" dirty="0">
              <a:latin typeface="+mj-lt"/>
            </a:endParaRPr>
          </a:p>
          <a:p>
            <a:pPr>
              <a:lnSpc>
                <a:spcPts val="1500"/>
              </a:lnSpc>
            </a:pPr>
            <a:endParaRPr lang="en-US" sz="1050" dirty="0">
              <a:latin typeface="+mj-lt"/>
            </a:endParaRPr>
          </a:p>
          <a:p>
            <a:pPr>
              <a:lnSpc>
                <a:spcPts val="1500"/>
              </a:lnSpc>
            </a:pPr>
            <a:endParaRPr lang="ru-RU" sz="1050" dirty="0">
              <a:latin typeface="+mj-lt"/>
            </a:endParaRPr>
          </a:p>
        </p:txBody>
      </p:sp>
      <p:sp>
        <p:nvSpPr>
          <p:cNvPr id="8" name="TextBox 7">
            <a:extLst>
              <a:ext uri="{FF2B5EF4-FFF2-40B4-BE49-F238E27FC236}">
                <a16:creationId xmlns:a16="http://schemas.microsoft.com/office/drawing/2014/main" id="{DEB4E92F-231F-45F4-BDDE-0E73EDBB7040}"/>
              </a:ext>
            </a:extLst>
          </p:cNvPr>
          <p:cNvSpPr txBox="1"/>
          <p:nvPr/>
        </p:nvSpPr>
        <p:spPr>
          <a:xfrm>
            <a:off x="1867547" y="292570"/>
            <a:ext cx="7077108" cy="338554"/>
          </a:xfrm>
          <a:prstGeom prst="rect">
            <a:avLst/>
          </a:prstGeom>
          <a:noFill/>
        </p:spPr>
        <p:txBody>
          <a:bodyPr wrap="square" rtlCol="0">
            <a:spAutoFit/>
          </a:bodyPr>
          <a:lstStyle/>
          <a:p>
            <a:pPr algn="r"/>
            <a:r>
              <a:rPr lang="en-US" sz="1600" dirty="0">
                <a:solidFill>
                  <a:srgbClr val="FF0000"/>
                </a:solidFill>
                <a:latin typeface="Arial" panose="020B0604020202020204" pitchFamily="34" charset="0"/>
                <a:cs typeface="Arial" panose="020B0604020202020204" pitchFamily="34" charset="0"/>
              </a:rPr>
              <a:t>Sales of used cars to corporate clients increased</a:t>
            </a:r>
            <a:endParaRPr lang="ru-RU" sz="1600" dirty="0">
              <a:solidFill>
                <a:srgbClr val="FF0000"/>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59E7B910-116D-4279-9B3B-2F78012F61C3}"/>
              </a:ext>
            </a:extLst>
          </p:cNvPr>
          <p:cNvSpPr txBox="1"/>
          <p:nvPr/>
        </p:nvSpPr>
        <p:spPr>
          <a:xfrm>
            <a:off x="1453987" y="4095580"/>
            <a:ext cx="7450536" cy="246221"/>
          </a:xfrm>
          <a:prstGeom prst="rect">
            <a:avLst/>
          </a:prstGeom>
          <a:noFill/>
        </p:spPr>
        <p:txBody>
          <a:bodyPr wrap="square" rtlCol="0">
            <a:spAutoFit/>
          </a:bodyPr>
          <a:lstStyle/>
          <a:p>
            <a:pPr algn="ctr"/>
            <a:r>
              <a:rPr lang="en-US" sz="1000" b="1" dirty="0">
                <a:latin typeface="Arial" panose="020B0604020202020204" pitchFamily="34" charset="0"/>
                <a:cs typeface="Arial" panose="020B0604020202020204" pitchFamily="34" charset="0"/>
              </a:rPr>
              <a:t>Used car fleet sales</a:t>
            </a:r>
            <a:r>
              <a:rPr lang="ru-RU" sz="1000" b="1" dirty="0">
                <a:latin typeface="Arial" panose="020B0604020202020204" pitchFamily="34" charset="0"/>
                <a:cs typeface="Arial" panose="020B0604020202020204" pitchFamily="34" charset="0"/>
              </a:rPr>
              <a:t>, </a:t>
            </a:r>
            <a:r>
              <a:rPr lang="en-US" sz="1000" b="1" dirty="0">
                <a:latin typeface="Arial" panose="020B0604020202020204" pitchFamily="34" charset="0"/>
                <a:cs typeface="Arial" panose="020B0604020202020204" pitchFamily="34" charset="0"/>
              </a:rPr>
              <a:t>TOP-</a:t>
            </a:r>
            <a:r>
              <a:rPr lang="ru-RU" sz="1000" b="1" dirty="0">
                <a:latin typeface="Arial" panose="020B0604020202020204" pitchFamily="34" charset="0"/>
                <a:cs typeface="Arial" panose="020B0604020202020204" pitchFamily="34" charset="0"/>
              </a:rPr>
              <a:t>10 </a:t>
            </a:r>
            <a:r>
              <a:rPr lang="en-US" sz="1000" b="1" dirty="0">
                <a:latin typeface="Arial" panose="020B0604020202020204" pitchFamily="34" charset="0"/>
                <a:cs typeface="Arial" panose="020B0604020202020204" pitchFamily="34" charset="0"/>
              </a:rPr>
              <a:t>models</a:t>
            </a:r>
            <a:endParaRPr lang="ru-RU" sz="1000" b="1"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E604FF04-E8FD-4A1E-BA79-9FAFED18E935}"/>
              </a:ext>
            </a:extLst>
          </p:cNvPr>
          <p:cNvSpPr txBox="1"/>
          <p:nvPr/>
        </p:nvSpPr>
        <p:spPr>
          <a:xfrm>
            <a:off x="1474785" y="1624170"/>
            <a:ext cx="7450536" cy="246221"/>
          </a:xfrm>
          <a:prstGeom prst="rect">
            <a:avLst/>
          </a:prstGeom>
          <a:noFill/>
        </p:spPr>
        <p:txBody>
          <a:bodyPr wrap="square" rtlCol="0">
            <a:spAutoFit/>
          </a:bodyPr>
          <a:lstStyle/>
          <a:p>
            <a:pPr algn="ctr"/>
            <a:r>
              <a:rPr lang="en-US" sz="1000" b="1" dirty="0">
                <a:latin typeface="Arial" panose="020B0604020202020204" pitchFamily="34" charset="0"/>
                <a:cs typeface="Arial" panose="020B0604020202020204" pitchFamily="34" charset="0"/>
              </a:rPr>
              <a:t>New car fleet sales</a:t>
            </a:r>
            <a:r>
              <a:rPr lang="ru-RU" sz="1000" b="1" dirty="0">
                <a:latin typeface="Arial" panose="020B0604020202020204" pitchFamily="34" charset="0"/>
                <a:cs typeface="Arial" panose="020B0604020202020204" pitchFamily="34" charset="0"/>
              </a:rPr>
              <a:t>, </a:t>
            </a:r>
            <a:r>
              <a:rPr lang="en-US" sz="1000" b="1" dirty="0">
                <a:latin typeface="Arial" panose="020B0604020202020204" pitchFamily="34" charset="0"/>
                <a:cs typeface="Arial" panose="020B0604020202020204" pitchFamily="34" charset="0"/>
              </a:rPr>
              <a:t>TOP-</a:t>
            </a:r>
            <a:r>
              <a:rPr lang="ru-RU" sz="1000" b="1" dirty="0">
                <a:latin typeface="Arial" panose="020B0604020202020204" pitchFamily="34" charset="0"/>
                <a:cs typeface="Arial" panose="020B0604020202020204" pitchFamily="34" charset="0"/>
              </a:rPr>
              <a:t>10 </a:t>
            </a:r>
            <a:r>
              <a:rPr lang="en-US" sz="1000" b="1" dirty="0">
                <a:latin typeface="Arial" panose="020B0604020202020204" pitchFamily="34" charset="0"/>
                <a:cs typeface="Arial" panose="020B0604020202020204" pitchFamily="34" charset="0"/>
              </a:rPr>
              <a:t>models</a:t>
            </a:r>
            <a:endParaRPr lang="ru-RU" sz="1000" b="1"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C72CA67B-D1B6-4BDC-AC19-87B61B8205A7}"/>
              </a:ext>
            </a:extLst>
          </p:cNvPr>
          <p:cNvSpPr txBox="1"/>
          <p:nvPr/>
        </p:nvSpPr>
        <p:spPr>
          <a:xfrm>
            <a:off x="1492655" y="688092"/>
            <a:ext cx="7570172" cy="897297"/>
          </a:xfrm>
          <a:prstGeom prst="rect">
            <a:avLst/>
          </a:prstGeom>
          <a:noFill/>
        </p:spPr>
        <p:txBody>
          <a:bodyPr wrap="square" rtlCol="0">
            <a:spAutoFit/>
          </a:bodyPr>
          <a:lstStyle/>
          <a:p>
            <a:pPr>
              <a:lnSpc>
                <a:spcPts val="1600"/>
              </a:lnSpc>
            </a:pPr>
            <a:r>
              <a:rPr lang="en-US" sz="1050" dirty="0">
                <a:latin typeface="+mj-lt"/>
              </a:rPr>
              <a:t>According to the marketing agency NAPI, sales of new </a:t>
            </a:r>
            <a:r>
              <a:rPr lang="en-US" sz="1050" dirty="0">
                <a:latin typeface="+mj-lt"/>
                <a:hlinkClick r:id="rId4"/>
              </a:rPr>
              <a:t>cars to corporate clients</a:t>
            </a:r>
            <a:r>
              <a:rPr lang="ru-RU" sz="1050" dirty="0">
                <a:latin typeface="+mj-lt"/>
                <a:hlinkClick r:id="rId4"/>
              </a:rPr>
              <a:t> </a:t>
            </a:r>
            <a:r>
              <a:rPr lang="en-US" sz="1050" dirty="0">
                <a:latin typeface="+mj-lt"/>
              </a:rPr>
              <a:t>fell by 29.3% in January-April 2025. At the same time, used car sales increased by 1.5%. In the new car market, the first four lines of the rating were occupied by LADA models, HAVAL JOLION became the most popular foreign car. In the used car market, the first and the second places were taken by LADA GRANTA and LADA LARGUS, TOYOTA CAMRY became the most popular foreign car. No Chinese car has entered the </a:t>
            </a:r>
            <a:r>
              <a:rPr lang="en-US" sz="1050" dirty="0">
                <a:latin typeface="+mj-lt"/>
                <a:hlinkClick r:id="rId4"/>
              </a:rPr>
              <a:t>TOP-10</a:t>
            </a:r>
            <a:r>
              <a:rPr lang="ru-RU" sz="1050" dirty="0">
                <a:latin typeface="+mj-lt"/>
                <a:hlinkClick r:id="rId4"/>
              </a:rPr>
              <a:t> </a:t>
            </a:r>
            <a:r>
              <a:rPr lang="en-US" sz="1050" dirty="0">
                <a:latin typeface="+mj-lt"/>
              </a:rPr>
              <a:t>yet.  </a:t>
            </a:r>
          </a:p>
        </p:txBody>
      </p:sp>
    </p:spTree>
    <p:extLst>
      <p:ext uri="{BB962C8B-B14F-4D97-AF65-F5344CB8AC3E}">
        <p14:creationId xmlns:p14="http://schemas.microsoft.com/office/powerpoint/2010/main" val="94009549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513</TotalTime>
  <Words>133</Words>
  <Application>Microsoft Office PowerPoint</Application>
  <PresentationFormat>Экран (4:3)</PresentationFormat>
  <Paragraphs>7</Paragraphs>
  <Slides>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vt:i4>
      </vt:variant>
    </vt:vector>
  </HeadingPairs>
  <TitlesOfParts>
    <vt:vector size="5" baseType="lpstr">
      <vt:lpstr>Arial</vt:lpstr>
      <vt:lpstr>Calibri</vt:lpstr>
      <vt:lpstr>Calibri Light</vt:lpstr>
      <vt:lpstr>Тема Office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Болушева Ольга Александровна</dc:creator>
  <cp:lastModifiedBy>Болушева Ольга Александровна</cp:lastModifiedBy>
  <cp:revision>95</cp:revision>
  <cp:lastPrinted>2025-05-26T07:39:32Z</cp:lastPrinted>
  <dcterms:created xsi:type="dcterms:W3CDTF">2022-08-09T13:01:09Z</dcterms:created>
  <dcterms:modified xsi:type="dcterms:W3CDTF">2025-05-26T08:27:36Z</dcterms:modified>
</cp:coreProperties>
</file>