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9B8A"/>
    <a:srgbClr val="C64D2C"/>
    <a:srgbClr val="E67750"/>
    <a:srgbClr val="E67354"/>
    <a:srgbClr val="CD4F2D"/>
    <a:srgbClr val="DD7F65"/>
    <a:srgbClr val="EAB0A0"/>
    <a:srgbClr val="E8F4E0"/>
    <a:srgbClr val="EAF2FA"/>
    <a:srgbClr val="FF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12" d="100"/>
          <a:sy n="112" d="100"/>
        </p:scale>
        <p:origin x="11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avtomobilnaya-statistika/avtomobilnaya-statistika/" TargetMode="External"/><Relationship Id="rId4" Type="http://schemas.openxmlformats.org/officeDocument/2006/relationships/hyperlink" Target="https://en.napinfo.ru/services/automotive-statistics/automotive-statistic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7C74CE1-0A58-4B2C-BF2F-C32DCBEBA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5010" y="1653142"/>
            <a:ext cx="7572375" cy="5038725"/>
          </a:xfrm>
          <a:prstGeom prst="rect">
            <a:avLst/>
          </a:prstGeom>
        </p:spPr>
      </p:pic>
      <p:sp>
        <p:nvSpPr>
          <p:cNvPr id="2" name="TextBox 8">
            <a:hlinkClick r:id="rId3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5631679" y="6560411"/>
            <a:ext cx="287363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05010" y="607499"/>
            <a:ext cx="776046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50" dirty="0">
                <a:latin typeface="+mj-lt"/>
              </a:rPr>
              <a:t>According to the marketing agency </a:t>
            </a:r>
            <a:r>
              <a:rPr lang="en-US" sz="1050" dirty="0" err="1">
                <a:latin typeface="+mj-lt"/>
              </a:rPr>
              <a:t>NAPI</a:t>
            </a:r>
            <a:r>
              <a:rPr lang="en-US" sz="1050" dirty="0">
                <a:latin typeface="+mj-lt"/>
              </a:rPr>
              <a:t>, in January 2024, sales of new tractor units increased by 115.4% on January last year. The record month was August 2023, when 7.5 thousand tractor units were sold; from September to January, sales of new tractor units decreased on the previous month. In January 2024, </a:t>
            </a:r>
            <a:r>
              <a:rPr lang="en-US" sz="1050" dirty="0">
                <a:latin typeface="+mj-lt"/>
                <a:hlinkClick r:id="rId4"/>
              </a:rPr>
              <a:t>new dumper sales</a:t>
            </a:r>
            <a:r>
              <a:rPr lang="ru-RU" sz="1050" dirty="0">
                <a:latin typeface="+mj-lt"/>
              </a:rPr>
              <a:t> </a:t>
            </a:r>
            <a:r>
              <a:rPr lang="en-US" sz="1050" dirty="0">
                <a:latin typeface="+mj-lt"/>
              </a:rPr>
              <a:t>fell by 54.1% on January last year. The record month was March 2023, when 4.3 thousand new dumpers were sold. Since September 2023, sales of new dumpers have also declined month-on-month. In general, in January 2024, the </a:t>
            </a:r>
            <a:r>
              <a:rPr lang="en-US" sz="1050" dirty="0">
                <a:latin typeface="+mj-lt"/>
                <a:hlinkClick r:id="rId4"/>
              </a:rPr>
              <a:t>new truck market</a:t>
            </a:r>
            <a:r>
              <a:rPr lang="en-US" sz="1050" dirty="0">
                <a:latin typeface="+mj-lt"/>
              </a:rPr>
              <a:t> grew by 10.3% on January 2023. </a:t>
            </a:r>
            <a:endParaRPr lang="ru-RU" sz="105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35382" y="297589"/>
            <a:ext cx="6409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Sales of tractor units and dumpers have declined for the fifth month in a row</a:t>
            </a:r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05016" y="2724633"/>
            <a:ext cx="75599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Used tractor unit sales, units</a:t>
            </a:r>
            <a:endParaRPr lang="ru-RU" sz="1100" b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05016" y="4041700"/>
            <a:ext cx="75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New dumper sales, units</a:t>
            </a:r>
            <a:endParaRPr lang="ru-RU" sz="1100" b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07824" y="5313992"/>
            <a:ext cx="75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Used dumper sales, units</a:t>
            </a:r>
            <a:endParaRPr lang="ru-RU" sz="1100" b="1" dirty="0">
              <a:latin typeface="+mj-lt"/>
            </a:endParaRPr>
          </a:p>
        </p:txBody>
      </p:sp>
      <p:sp>
        <p:nvSpPr>
          <p:cNvPr id="7" name="TextBox 6">
            <a:hlinkClick r:id="rId5"/>
          </p:cNvPr>
          <p:cNvSpPr txBox="1"/>
          <p:nvPr/>
        </p:nvSpPr>
        <p:spPr>
          <a:xfrm>
            <a:off x="1305010" y="1449639"/>
            <a:ext cx="75599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New tractor unit sales</a:t>
            </a:r>
            <a:r>
              <a:rPr lang="ru-RU" sz="1100" b="1" dirty="0">
                <a:latin typeface="+mj-lt"/>
              </a:rPr>
              <a:t>, </a:t>
            </a:r>
            <a:r>
              <a:rPr lang="en-US" sz="1100" b="1" dirty="0">
                <a:latin typeface="+mj-lt"/>
              </a:rPr>
              <a:t>units</a:t>
            </a:r>
            <a:endParaRPr lang="ru-RU" sz="11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29375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</TotalTime>
  <Words>164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50</cp:revision>
  <cp:lastPrinted>2024-02-19T07:34:28Z</cp:lastPrinted>
  <dcterms:created xsi:type="dcterms:W3CDTF">2022-08-09T13:01:09Z</dcterms:created>
  <dcterms:modified xsi:type="dcterms:W3CDTF">2024-02-19T09:05:39Z</dcterms:modified>
</cp:coreProperties>
</file>