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339" r:id="rId2"/>
    <p:sldId id="1340" r:id="rId3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на Краюхина" initials="АК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F1755A"/>
    <a:srgbClr val="FFCCCC"/>
    <a:srgbClr val="FF6600"/>
    <a:srgbClr val="FF7C80"/>
    <a:srgbClr val="D9D9D9"/>
    <a:srgbClr val="FFA747"/>
    <a:srgbClr val="0066FF"/>
    <a:srgbClr val="FFC000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4660"/>
  </p:normalViewPr>
  <p:slideViewPr>
    <p:cSldViewPr snapToGrid="0">
      <p:cViewPr>
        <p:scale>
          <a:sx n="100" d="100"/>
          <a:sy n="100" d="100"/>
        </p:scale>
        <p:origin x="1212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25697-3A8D-4B74-9FD7-FC8ADD0487B7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399"/>
            <a:ext cx="5438140" cy="4466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70559-0E80-413A-B00B-B373D6B084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53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623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99492-7805-4EAF-9BBE-A809B84AF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EAB154-B542-41D8-AFFF-BE3D25B93C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ED0620-87DD-4778-A92F-A13B6935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93FD7A-6A80-4A4D-A411-85DDD39A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2652E4-8E47-4359-B0E3-DFF434A2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32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FE0A7-1B05-4367-81E3-F37309B3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C556BF-FCA1-4A03-A11E-189C0FFEA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C4B7B3-570E-4456-992A-EFBAA2E0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5AE97A-939F-45F0-BA21-6A94B3607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8D0DA-6766-4119-ABA7-EBD72029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9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325F7AB-AD2E-47F2-B26F-0CC77DF74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30FB618-8E05-4921-82D6-634BB5714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A99F07-4E37-4FC0-9B1C-D9D01A60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551785-0A6B-4571-B5CE-0F7E8BB37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098196-FA8B-4642-B2F9-A52D049F3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21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2A7598-F84B-4CAE-A527-6CA5FF94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B0DAC-1FB5-4822-9447-C5DD8409D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299394-5634-4EBD-8E5A-7F2BF3B8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02BA72-811D-4793-BD84-C5F74EBA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2D717F-748A-4720-913F-2D9B96C2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37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6F732-A88F-4109-B9D1-EFB857CF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778A28-6209-43F9-B566-21CBAED93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4FD9F-D197-4543-8AE4-4F57C8DF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ABE59A-25B0-4299-8887-6D2C33A1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DF8B19-66AC-474E-9EA7-D0A7D425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10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5E617-29CE-4B67-8EE7-A8A62DC8A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FB13DD-D068-4A6E-9B25-83BEC1998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071F65-6F6F-4D62-8032-4DC49F08A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10F2D4-54B2-40AE-9F41-87C8D05E7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4D94DD-D24E-4CBD-8399-8D5049EBA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2C2496-1766-4DCA-AB7E-8A14F675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4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5FA40C-9DC0-416F-B498-6B30427A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474C2CE-9D2F-4FC9-A0F2-75E89FE0C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BBF8A7-21DA-4D57-8011-373E7DDF9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08E4070-EF3A-48D2-B88A-7C4F1AE4C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F5A490-C05A-486A-BFDB-A1725F39D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2689CEB-58E2-4258-87C0-755044340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A4DBAE0-4AC5-4517-BD7F-2B4DFCCB3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FE31E5-4A71-4882-A3BE-F5F178299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64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02C401-2EB7-408F-9F5A-ABDCE09C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B04ABAE-4308-4795-ACF9-A2F9A93E7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625B43-94CC-4D5B-A05B-6DB4D038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EE0B302-4068-4812-AF3D-E2F88E8FB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5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E18AC6-BF5A-4F72-A48F-72DAD036B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BF09D1-A711-4E8A-87BA-B70AD6C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525A39-D0FB-4141-A868-45084B22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3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C8682-B2D8-49DB-BA41-5C8CE514F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42701E-F4B5-43D0-ADF0-DEA9C619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50FAC4-F09F-4982-8F7B-5A69E8542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CA07770-A587-420A-8E2A-EA302DBBA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8B35C0-6B72-4A30-957F-1A184447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F75CAC-FB2C-42D4-BD4C-85FE3A53C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18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D14B1-E7BE-458A-97C5-DE31A1641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330B17-000E-456A-904F-544C5EF68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D05FE7-B14D-4563-8CAF-1D9559A0B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D88E334-D790-4160-BBE2-7FBC6B0C8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FAED61-D0B7-47DF-A5BD-8DC385AC9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59644E-9BF3-4E68-B9A7-1E86C2B2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624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DFB81A-D00C-4F3D-AE9B-23568CA19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17D895-EB26-40A0-B1C7-B4BCB0EDA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11C07A-5048-4891-8469-0D3ED4A23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CB88-18CE-479A-921E-169AA032196D}" type="datetimeFigureOut">
              <a:rPr lang="ru-RU" smtClean="0"/>
              <a:t>05.07.2024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018E09-E35F-43EB-BB3D-F58F4B5C80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452193-358B-4DB1-850C-616C78692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31097-BC3C-457C-8FCD-A157F233DE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534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hyperlink" Target="http://www.free-powerpoint-templates-desig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7EB0F21-1EF9-4AB0-8E50-1998F92752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2608" y="642812"/>
            <a:ext cx="10065368" cy="5840474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55219A4-F6AE-493C-AB60-99095AC37121}"/>
              </a:ext>
            </a:extLst>
          </p:cNvPr>
          <p:cNvSpPr/>
          <p:nvPr/>
        </p:nvSpPr>
        <p:spPr>
          <a:xfrm>
            <a:off x="11710979" y="217880"/>
            <a:ext cx="255304" cy="2553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1CF2F-19B6-4B01-91BB-CDBA096AD5BE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479913" y="6566577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>
            <a:hlinkClick r:id="rId4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6963732" y="6601431"/>
            <a:ext cx="4688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solidFill>
                <a:prstClr val="white">
                  <a:lumMod val="6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804248" y="137932"/>
            <a:ext cx="7677731" cy="4307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endParaRPr lang="ru-RU" sz="2000" b="1" dirty="0">
              <a:solidFill>
                <a:srgbClr val="212F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A8F4A89-22B8-7C4C-AD26-BB4B17057746}"/>
              </a:ext>
            </a:extLst>
          </p:cNvPr>
          <p:cNvCxnSpPr>
            <a:cxnSpLocks/>
          </p:cNvCxnSpPr>
          <p:nvPr/>
        </p:nvCxnSpPr>
        <p:spPr>
          <a:xfrm flipH="1">
            <a:off x="479913" y="6554036"/>
            <a:ext cx="11155832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04" y="157831"/>
            <a:ext cx="919503" cy="695840"/>
          </a:xfrm>
          <a:prstGeom prst="rect">
            <a:avLst/>
          </a:prstGeom>
        </p:spPr>
      </p:pic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306A7381-856C-F543-9157-C5915A015D7C}"/>
              </a:ext>
            </a:extLst>
          </p:cNvPr>
          <p:cNvCxnSpPr>
            <a:cxnSpLocks/>
          </p:cNvCxnSpPr>
          <p:nvPr/>
        </p:nvCxnSpPr>
        <p:spPr>
          <a:xfrm flipH="1" flipV="1">
            <a:off x="1169107" y="505751"/>
            <a:ext cx="10390870" cy="8624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7" name="Рисунок 16" descr="http://dl3.joxi.net/drive/2022/11/15/0047/1886/3106654/54/e9d0e93895.jpg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3" y="5997166"/>
            <a:ext cx="494794" cy="4821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C397148-E9DB-4F27-9E91-9A1A1195E2AB}"/>
              </a:ext>
            </a:extLst>
          </p:cNvPr>
          <p:cNvSpPr txBox="1"/>
          <p:nvPr/>
        </p:nvSpPr>
        <p:spPr>
          <a:xfrm>
            <a:off x="5538723" y="125163"/>
            <a:ext cx="6097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DV-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TCO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ONLINE CALCULATOR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6C6496-B753-410A-9F16-F7B5B49A4944}"/>
              </a:ext>
            </a:extLst>
          </p:cNvPr>
          <p:cNvSpPr txBox="1"/>
          <p:nvPr/>
        </p:nvSpPr>
        <p:spPr>
          <a:xfrm>
            <a:off x="1662608" y="610706"/>
            <a:ext cx="5635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accent1">
                    <a:lumMod val="50000"/>
                  </a:schemeClr>
                </a:solidFill>
                <a:latin typeface="+mj-lt"/>
              </a:rPr>
              <a:t>CALCULATION OF TOTAL COST OF OWNERSHIP OF </a:t>
            </a:r>
            <a:r>
              <a:rPr lang="en-US" sz="1600" cap="all">
                <a:solidFill>
                  <a:schemeClr val="accent1">
                    <a:lumMod val="50000"/>
                  </a:schemeClr>
                </a:solidFill>
                <a:latin typeface="+mj-lt"/>
              </a:rPr>
              <a:t>EVOLUT </a:t>
            </a:r>
            <a:r>
              <a:rPr lang="en-US" sz="1600" cap="all" dirty="0">
                <a:solidFill>
                  <a:schemeClr val="accent1">
                    <a:lumMod val="50000"/>
                  </a:schemeClr>
                </a:solidFill>
                <a:latin typeface="+mj-lt"/>
              </a:rPr>
              <a:t>JET</a:t>
            </a:r>
            <a:endParaRPr lang="ru-RU" sz="1600" cap="all" dirty="0">
              <a:latin typeface="+mj-lt"/>
            </a:endParaRPr>
          </a:p>
        </p:txBody>
      </p:sp>
      <p:sp>
        <p:nvSpPr>
          <p:cNvPr id="15" name="AutoShape 16" descr="https://zigzag-eva.ru/upload/iblock/061/4qedkv1a3npk8x85zl76w8y70kxkh1nw.webp"/>
          <p:cNvSpPr>
            <a:spLocks noChangeAspect="1" noChangeArrowheads="1"/>
          </p:cNvSpPr>
          <p:nvPr/>
        </p:nvSpPr>
        <p:spPr bwMode="auto">
          <a:xfrm>
            <a:off x="155574" y="-2674183"/>
            <a:ext cx="2834513" cy="283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798752" y="718684"/>
            <a:ext cx="0" cy="566013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utoShape 2">
            <a:extLst>
              <a:ext uri="{FF2B5EF4-FFF2-40B4-BE49-F238E27FC236}">
                <a16:creationId xmlns:a16="http://schemas.microsoft.com/office/drawing/2014/main" id="{968AFCE5-DBCB-4466-BF6B-F83A12435A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145A23B-C6AC-45F4-9EDF-C63E9096E83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5845" y="1463059"/>
            <a:ext cx="2465313" cy="1130059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C1F4C025-B73C-4CD5-96BD-D403770B29E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62608" y="2874780"/>
            <a:ext cx="6001588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4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55219A4-F6AE-493C-AB60-99095AC37121}"/>
              </a:ext>
            </a:extLst>
          </p:cNvPr>
          <p:cNvSpPr/>
          <p:nvPr/>
        </p:nvSpPr>
        <p:spPr>
          <a:xfrm>
            <a:off x="11710979" y="217880"/>
            <a:ext cx="255304" cy="2553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1271B69-AA02-4C44-AB0D-F9DA999B9A06}"/>
              </a:ext>
            </a:extLst>
          </p:cNvPr>
          <p:cNvSpPr txBox="1">
            <a:spLocks/>
          </p:cNvSpPr>
          <p:nvPr/>
        </p:nvSpPr>
        <p:spPr>
          <a:xfrm>
            <a:off x="11635745" y="243513"/>
            <a:ext cx="391428" cy="1954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1CF2F-19B6-4B01-91BB-CDBA096AD5BE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hlinkClick r:id="rId2"/>
            <a:extLst>
              <a:ext uri="{FF2B5EF4-FFF2-40B4-BE49-F238E27FC236}">
                <a16:creationId xmlns:a16="http://schemas.microsoft.com/office/drawing/2014/main" id="{ABD864A0-29EA-4A3A-A79F-EC9ACECEBB8D}"/>
              </a:ext>
            </a:extLst>
          </p:cNvPr>
          <p:cNvSpPr txBox="1"/>
          <p:nvPr/>
        </p:nvSpPr>
        <p:spPr>
          <a:xfrm>
            <a:off x="479913" y="6566577"/>
            <a:ext cx="13148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www.napinfo.ru</a:t>
            </a:r>
            <a:endParaRPr kumimoji="0" lang="ko-KR" altLang="en-US" sz="9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10" name="TextBox 9">
            <a:hlinkClick r:id="rId2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6965943" y="6547527"/>
            <a:ext cx="4688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en-US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NAPI</a:t>
            </a:r>
            <a:r>
              <a:rPr lang="ru-RU" sz="900" i="1" dirty="0">
                <a:solidFill>
                  <a:prstClr val="white">
                    <a:lumMod val="6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9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Industrial Information Agency</a:t>
            </a:r>
            <a:endParaRPr lang="ko-KR" altLang="en-US" sz="900" i="1" dirty="0">
              <a:solidFill>
                <a:prstClr val="white">
                  <a:lumMod val="6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3804248" y="137932"/>
            <a:ext cx="7677731" cy="4307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r">
              <a:defRPr/>
            </a:pPr>
            <a:endParaRPr lang="ru-RU" sz="2000" b="1" dirty="0">
              <a:solidFill>
                <a:srgbClr val="212F6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FA8F4A89-22B8-7C4C-AD26-BB4B17057746}"/>
              </a:ext>
            </a:extLst>
          </p:cNvPr>
          <p:cNvCxnSpPr>
            <a:cxnSpLocks/>
          </p:cNvCxnSpPr>
          <p:nvPr/>
        </p:nvCxnSpPr>
        <p:spPr>
          <a:xfrm flipH="1">
            <a:off x="479913" y="6554036"/>
            <a:ext cx="11155832" cy="0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04" y="157831"/>
            <a:ext cx="919503" cy="695840"/>
          </a:xfrm>
          <a:prstGeom prst="rect">
            <a:avLst/>
          </a:prstGeom>
        </p:spPr>
      </p:pic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306A7381-856C-F543-9157-C5915A015D7C}"/>
              </a:ext>
            </a:extLst>
          </p:cNvPr>
          <p:cNvCxnSpPr>
            <a:cxnSpLocks/>
          </p:cNvCxnSpPr>
          <p:nvPr/>
        </p:nvCxnSpPr>
        <p:spPr>
          <a:xfrm flipH="1" flipV="1">
            <a:off x="1169107" y="505751"/>
            <a:ext cx="10390870" cy="8624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7" name="Рисунок 16" descr="http://dl3.joxi.net/drive/2022/11/15/0047/1886/3106654/54/e9d0e93895.jpg"/>
          <p:cNvPicPr/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13" y="5997166"/>
            <a:ext cx="494794" cy="48211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C397148-E9DB-4F27-9E91-9A1A1195E2AB}"/>
              </a:ext>
            </a:extLst>
          </p:cNvPr>
          <p:cNvSpPr txBox="1"/>
          <p:nvPr/>
        </p:nvSpPr>
        <p:spPr>
          <a:xfrm>
            <a:off x="5538723" y="125163"/>
            <a:ext cx="60970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DV-</a:t>
            </a:r>
            <a:r>
              <a:rPr lang="en-US" sz="2000" dirty="0" err="1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TCO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ONLINE CALCULATOR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6C6496-B753-410A-9F16-F7B5B49A4944}"/>
              </a:ext>
            </a:extLst>
          </p:cNvPr>
          <p:cNvSpPr txBox="1"/>
          <p:nvPr/>
        </p:nvSpPr>
        <p:spPr>
          <a:xfrm>
            <a:off x="3111722" y="624326"/>
            <a:ext cx="6273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accent1">
                    <a:lumMod val="50000"/>
                  </a:schemeClr>
                </a:solidFill>
              </a:rPr>
              <a:t>CALCULATION OF TOTAL COST OF OWNERSHIP OF </a:t>
            </a:r>
            <a:r>
              <a:rPr lang="en-US" sz="1600" cap="all">
                <a:solidFill>
                  <a:schemeClr val="accent1">
                    <a:lumMod val="50000"/>
                  </a:schemeClr>
                </a:solidFill>
              </a:rPr>
              <a:t>EVOLUT </a:t>
            </a:r>
            <a:r>
              <a:rPr lang="en-US" sz="1600" cap="all" dirty="0">
                <a:solidFill>
                  <a:schemeClr val="accent1">
                    <a:lumMod val="50000"/>
                  </a:schemeClr>
                </a:solidFill>
              </a:rPr>
              <a:t>JET</a:t>
            </a:r>
            <a:endParaRPr lang="ru-RU" sz="1600" cap="all" dirty="0"/>
          </a:p>
        </p:txBody>
      </p:sp>
      <p:sp>
        <p:nvSpPr>
          <p:cNvPr id="15" name="AutoShape 16" descr="https://zigzag-eva.ru/upload/iblock/061/4qedkv1a3npk8x85zl76w8y70kxkh1nw.webp"/>
          <p:cNvSpPr>
            <a:spLocks noChangeAspect="1" noChangeArrowheads="1"/>
          </p:cNvSpPr>
          <p:nvPr/>
        </p:nvSpPr>
        <p:spPr bwMode="auto">
          <a:xfrm>
            <a:off x="155574" y="-2674183"/>
            <a:ext cx="2834513" cy="2834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330724"/>
              </p:ext>
            </p:extLst>
          </p:nvPr>
        </p:nvGraphicFramePr>
        <p:xfrm>
          <a:off x="9255522" y="4338389"/>
          <a:ext cx="2708122" cy="1771650"/>
        </p:xfrm>
        <a:graphic>
          <a:graphicData uri="http://schemas.openxmlformats.org/drawingml/2006/table">
            <a:tbl>
              <a:tblPr/>
              <a:tblGrid>
                <a:gridCol w="2708122">
                  <a:extLst>
                    <a:ext uri="{9D8B030D-6E8A-4147-A177-3AD203B41FA5}">
                      <a16:colId xmlns:a16="http://schemas.microsoft.com/office/drawing/2014/main" val="4280251539"/>
                    </a:ext>
                  </a:extLst>
                </a:gridCol>
              </a:tblGrid>
              <a:tr h="6249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TCO</a:t>
                      </a:r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major costs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18603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Transport tax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49694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State duty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462035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Maintenance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86715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Regular repair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21773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Fuel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03970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Tires and tire service cost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8138507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MTPL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35372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Hull insurance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37299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Depreciation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0530074"/>
                  </a:ext>
                </a:extLst>
              </a:tr>
            </a:tbl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>
            <a:off x="9079992" y="688109"/>
            <a:ext cx="0" cy="5660136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546541"/>
              </p:ext>
            </p:extLst>
          </p:nvPr>
        </p:nvGraphicFramePr>
        <p:xfrm>
          <a:off x="9193692" y="671568"/>
          <a:ext cx="2769952" cy="809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1218">
                  <a:extLst>
                    <a:ext uri="{9D8B030D-6E8A-4147-A177-3AD203B41FA5}">
                      <a16:colId xmlns:a16="http://schemas.microsoft.com/office/drawing/2014/main" val="1081233644"/>
                    </a:ext>
                  </a:extLst>
                </a:gridCol>
                <a:gridCol w="1028734">
                  <a:extLst>
                    <a:ext uri="{9D8B030D-6E8A-4147-A177-3AD203B41FA5}">
                      <a16:colId xmlns:a16="http://schemas.microsoft.com/office/drawing/2014/main" val="2002823175"/>
                    </a:ext>
                  </a:extLst>
                </a:gridCol>
              </a:tblGrid>
              <a:tr h="99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 type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Individual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375327"/>
                  </a:ext>
                </a:extLst>
              </a:tr>
              <a:tr h="12619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Moscow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0007021"/>
                  </a:ext>
                </a:extLst>
              </a:tr>
              <a:tr h="1261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Ownership</a:t>
                      </a: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5 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599798"/>
                  </a:ext>
                </a:extLst>
              </a:tr>
              <a:tr h="1261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annual mileage</a:t>
                      </a: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km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15 000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916408"/>
                  </a:ext>
                </a:extLst>
              </a:tr>
              <a:tr h="1261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mileage</a:t>
                      </a:r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km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ctr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  <a:latin typeface="+mn-lt"/>
                        </a:rPr>
                        <a:t>75 000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01960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2E573B8-9B9C-4570-8ED7-48F1E23C2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71582"/>
              </p:ext>
            </p:extLst>
          </p:nvPr>
        </p:nvGraphicFramePr>
        <p:xfrm>
          <a:off x="9171076" y="2478133"/>
          <a:ext cx="2739507" cy="1746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4780">
                  <a:extLst>
                    <a:ext uri="{9D8B030D-6E8A-4147-A177-3AD203B41FA5}">
                      <a16:colId xmlns:a16="http://schemas.microsoft.com/office/drawing/2014/main" val="3719261306"/>
                    </a:ext>
                  </a:extLst>
                </a:gridCol>
                <a:gridCol w="1004727">
                  <a:extLst>
                    <a:ext uri="{9D8B030D-6E8A-4147-A177-3AD203B41FA5}">
                      <a16:colId xmlns:a16="http://schemas.microsoft.com/office/drawing/2014/main" val="1936951962"/>
                    </a:ext>
                  </a:extLst>
                </a:gridCol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Technical specifications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983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Transmission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At </a:t>
                      </a: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305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Drive type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4WD </a:t>
                      </a: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5470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Engine capacity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585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HP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239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Engine type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Electric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6136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Fuel consumption</a:t>
                      </a:r>
                      <a:r>
                        <a:rPr lang="en-US" sz="1100" u="none" strike="noStrike" baseline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u="none" strike="noStrike" baseline="0">
                          <a:effectLst/>
                          <a:latin typeface="+mj-lt"/>
                        </a:rPr>
                        <a:t>per</a:t>
                      </a:r>
                      <a:r>
                        <a:rPr lang="ru-RU" sz="1100" u="none" strike="noStrike">
                          <a:effectLst/>
                          <a:latin typeface="+mj-lt"/>
                        </a:rPr>
                        <a:t> </a:t>
                      </a:r>
                      <a:br>
                        <a:rPr lang="ru-RU" sz="1100" u="none" strike="noStrike">
                          <a:effectLst/>
                          <a:latin typeface="+mj-lt"/>
                        </a:rPr>
                      </a:br>
                      <a:r>
                        <a:rPr lang="ru-RU" sz="1100" u="none" strike="noStrike">
                          <a:effectLst/>
                          <a:latin typeface="+mj-lt"/>
                        </a:rPr>
                        <a:t>100 </a:t>
                      </a:r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km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16.6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52375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Battery capacity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80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kW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·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47819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Tire size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255/45 R20</a:t>
                      </a: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93079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Manufacturer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Nokian(Winter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)</a:t>
                      </a:r>
                    </a:p>
                  </a:txBody>
                  <a:tcPr marL="100013" marR="4763" marT="4763" marB="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050582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87208DD-D5B2-4E9C-AEAD-2AEB23629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83133"/>
              </p:ext>
            </p:extLst>
          </p:nvPr>
        </p:nvGraphicFramePr>
        <p:xfrm>
          <a:off x="6358372" y="1019402"/>
          <a:ext cx="2344698" cy="50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698">
                  <a:extLst>
                    <a:ext uri="{9D8B030D-6E8A-4147-A177-3AD203B41FA5}">
                      <a16:colId xmlns:a16="http://schemas.microsoft.com/office/drawing/2014/main" val="2489998904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085032992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Depreciation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1 329 821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99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14358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Residual value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85725" marR="9525" marT="9525" marB="0" anchor="b"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3 665 178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 </a:t>
                      </a:r>
                      <a:r>
                        <a:rPr 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378554"/>
                  </a:ext>
                </a:extLst>
              </a:tr>
            </a:tbl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13F63F0F-D36F-46E9-AD67-2DB19BED6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92178"/>
              </p:ext>
            </p:extLst>
          </p:nvPr>
        </p:nvGraphicFramePr>
        <p:xfrm>
          <a:off x="3170337" y="1049313"/>
          <a:ext cx="2884806" cy="12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403">
                  <a:extLst>
                    <a:ext uri="{9D8B030D-6E8A-4147-A177-3AD203B41FA5}">
                      <a16:colId xmlns:a16="http://schemas.microsoft.com/office/drawing/2014/main" val="2872783077"/>
                    </a:ext>
                  </a:extLst>
                </a:gridCol>
                <a:gridCol w="1442403">
                  <a:extLst>
                    <a:ext uri="{9D8B030D-6E8A-4147-A177-3AD203B41FA5}">
                      <a16:colId xmlns:a16="http://schemas.microsoft.com/office/drawing/2014/main" val="4192018041"/>
                    </a:ext>
                  </a:extLst>
                </a:gridCol>
              </a:tblGrid>
              <a:tr h="252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Total cost of ownership (</a:t>
                      </a:r>
                      <a:r>
                        <a:rPr lang="en-US" sz="1200" u="none" strike="noStrike" dirty="0" err="1">
                          <a:effectLst/>
                          <a:latin typeface="+mn-lt"/>
                        </a:rPr>
                        <a:t>TCO</a:t>
                      </a:r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)</a:t>
                      </a:r>
                      <a:endParaRPr lang="ru-RU" sz="1200" u="none" strike="noStrike" dirty="0">
                        <a:effectLst/>
                        <a:latin typeface="+mn-lt"/>
                      </a:endParaRPr>
                    </a:p>
                  </a:txBody>
                  <a:tcPr marL="100013" marR="4763" marT="4763" marB="0" anchor="ctr"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100013" marR="4763" marT="4763" marB="0" anchor="b"/>
                </a:tc>
                <a:extLst>
                  <a:ext uri="{0D108BD9-81ED-4DB2-BD59-A6C34878D82A}">
                    <a16:rowId xmlns:a16="http://schemas.microsoft.com/office/drawing/2014/main" val="54806416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 cost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4 995 000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00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8086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km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0013" marR="4763" marT="4763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140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year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656 450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046536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</a:t>
                      </a:r>
                      <a:r>
                        <a:rPr lang="en-US" sz="1200" u="none" strike="noStrike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5 years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725" marR="9525" marT="9525" marB="0" anchor="b">
                    <a:lnL w="12700" cmpd="sng">
                      <a:noFill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3 282 250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 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Rub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00013" marR="4763" marT="4763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7988064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E057F7DD-E5C2-4B61-9FB1-785D271612B9}"/>
              </a:ext>
            </a:extLst>
          </p:cNvPr>
          <p:cNvSpPr txBox="1"/>
          <p:nvPr/>
        </p:nvSpPr>
        <p:spPr>
          <a:xfrm>
            <a:off x="3112009" y="2478609"/>
            <a:ext cx="3938094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"/>
            <a:r>
              <a:rPr lang="en-US" sz="1000" b="0" i="1" u="none" strike="noStrike" dirty="0">
                <a:solidFill>
                  <a:schemeClr val="tx1"/>
                </a:solidFill>
                <a:effectLst/>
              </a:rPr>
              <a:t>* </a:t>
            </a:r>
            <a:r>
              <a:rPr lang="en-US" sz="1000" i="1" dirty="0"/>
              <a:t>The car cost including government support and special offers</a:t>
            </a:r>
            <a:endParaRPr lang="ru-RU" sz="1000" b="0" i="1" u="none" strike="noStrike" dirty="0">
              <a:solidFill>
                <a:schemeClr val="tx1"/>
              </a:solidFill>
              <a:effectLst/>
            </a:endParaRPr>
          </a:p>
        </p:txBody>
      </p:sp>
      <p:sp>
        <p:nvSpPr>
          <p:cNvPr id="13" name="AutoShape 2">
            <a:extLst>
              <a:ext uri="{FF2B5EF4-FFF2-40B4-BE49-F238E27FC236}">
                <a16:creationId xmlns:a16="http://schemas.microsoft.com/office/drawing/2014/main" id="{968AFCE5-DBCB-4466-BF6B-F83A12435A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C145A23B-C6AC-45F4-9EDF-C63E9096E83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666" y="1378909"/>
            <a:ext cx="2465313" cy="113005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F16FEDD6-F0FE-4CDA-911E-50D9A9DA75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32863" y="2940492"/>
            <a:ext cx="6001588" cy="3391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66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11730</TotalTime>
  <Words>199</Words>
  <Application>Microsoft Office PowerPoint</Application>
  <PresentationFormat>Широкоэкранный</PresentationFormat>
  <Paragraphs>62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Краюхина</dc:creator>
  <cp:lastModifiedBy>Болушева Ольга Александровна</cp:lastModifiedBy>
  <cp:revision>1008</cp:revision>
  <cp:lastPrinted>2022-11-14T12:15:58Z</cp:lastPrinted>
  <dcterms:created xsi:type="dcterms:W3CDTF">2021-08-13T11:00:04Z</dcterms:created>
  <dcterms:modified xsi:type="dcterms:W3CDTF">2024-07-05T11:00:10Z</dcterms:modified>
</cp:coreProperties>
</file>