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6613"/>
    <a:srgbClr val="FDF3ED"/>
    <a:srgbClr val="EAEDF2"/>
    <a:srgbClr val="EBF0E8"/>
    <a:srgbClr val="DFE7D9"/>
    <a:srgbClr val="EFF5FB"/>
    <a:srgbClr val="EEF8E4"/>
    <a:srgbClr val="FCEEE4"/>
    <a:srgbClr val="ECF5E7"/>
    <a:srgbClr val="DE4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45" autoAdjust="0"/>
    <p:restoredTop sz="94660"/>
  </p:normalViewPr>
  <p:slideViewPr>
    <p:cSldViewPr snapToGrid="0">
      <p:cViewPr>
        <p:scale>
          <a:sx n="100" d="100"/>
          <a:sy n="100" d="100"/>
        </p:scale>
        <p:origin x="213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napinfo.ru/services/spare-parts-market-analysis/tire-price-monitoring/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ree-powerpoint-templates-desig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5DE9D4A-D1B4-4428-9EFC-26638EF6F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188" y="1780860"/>
            <a:ext cx="7572375" cy="4629150"/>
          </a:xfrm>
          <a:prstGeom prst="rect">
            <a:avLst/>
          </a:prstGeom>
        </p:spPr>
      </p:pic>
      <p:sp>
        <p:nvSpPr>
          <p:cNvPr id="2" name="Заголовок 2"/>
          <p:cNvSpPr txBox="1">
            <a:spLocks/>
          </p:cNvSpPr>
          <p:nvPr/>
        </p:nvSpPr>
        <p:spPr>
          <a:xfrm>
            <a:off x="1916042" y="226614"/>
            <a:ext cx="7012423" cy="430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84418" y="743851"/>
            <a:ext cx="7639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>
              <a:lnSpc>
                <a:spcPts val="1600"/>
              </a:lnSpc>
              <a:spcAft>
                <a:spcPts val="1200"/>
              </a:spcAft>
            </a:pPr>
            <a:r>
              <a:rPr lang="en-US" sz="1200" dirty="0">
                <a:latin typeface="+mj-lt"/>
              </a:rPr>
              <a:t>The marketing agency </a:t>
            </a:r>
            <a:r>
              <a:rPr lang="en-US" sz="1200" dirty="0" err="1">
                <a:latin typeface="+mj-lt"/>
              </a:rPr>
              <a:t>NAPI</a:t>
            </a:r>
            <a:r>
              <a:rPr lang="en-US" sz="1200" dirty="0">
                <a:latin typeface="+mj-lt"/>
              </a:rPr>
              <a:t> analyzed the </a:t>
            </a:r>
            <a:r>
              <a:rPr lang="en-US" sz="1200" dirty="0">
                <a:solidFill>
                  <a:srgbClr val="212121"/>
                </a:solidFill>
                <a:latin typeface="+mj-lt"/>
                <a:hlinkClick r:id="rId3"/>
              </a:rPr>
              <a:t>dynamics of average prices for new non-premium tires</a:t>
            </a:r>
            <a:r>
              <a:rPr lang="ru-RU" sz="1200" dirty="0">
                <a:solidFill>
                  <a:srgbClr val="212121"/>
                </a:solidFill>
                <a:latin typeface="+mj-lt"/>
                <a:hlinkClick r:id="rId3"/>
              </a:rPr>
              <a:t> </a:t>
            </a:r>
            <a:r>
              <a:rPr lang="en-US" sz="1200" dirty="0">
                <a:latin typeface="+mj-lt"/>
              </a:rPr>
              <a:t>for cars. Over one month (from September 2024 to October 2024), all-season tires appreciated by 26.3%, prices for winter tires decreased by 6.4%, and summer tires - by 11.6%.  </a:t>
            </a:r>
            <a:endParaRPr lang="ru-RU" sz="1200" dirty="0">
              <a:solidFill>
                <a:srgbClr val="212121"/>
              </a:solidFill>
              <a:latin typeface="+mj-lt"/>
            </a:endParaRPr>
          </a:p>
        </p:txBody>
      </p:sp>
      <p:sp>
        <p:nvSpPr>
          <p:cNvPr id="15" name="TextBox 14">
            <a:hlinkClick r:id="rId4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5665862" y="6568126"/>
            <a:ext cx="2844427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900" i="1" dirty="0">
                <a:latin typeface="+mj-lt"/>
                <a:cs typeface="Arial" panose="020B0604020202020204" pitchFamily="34" charset="0"/>
              </a:rPr>
              <a:t>Source</a:t>
            </a:r>
            <a:r>
              <a:rPr lang="ru-RU" sz="900" i="1" dirty="0">
                <a:latin typeface="+mj-lt"/>
                <a:cs typeface="Arial" panose="020B0604020202020204" pitchFamily="34" charset="0"/>
              </a:rPr>
              <a:t>: </a:t>
            </a:r>
            <a:r>
              <a:rPr lang="en-US" sz="900" i="1" dirty="0" err="1">
                <a:latin typeface="+mj-lt"/>
                <a:cs typeface="Arial" panose="020B0604020202020204" pitchFamily="34" charset="0"/>
              </a:rPr>
              <a:t>NAPI</a:t>
            </a:r>
            <a:r>
              <a:rPr lang="ru-RU" sz="900" i="1" dirty="0">
                <a:latin typeface="+mj-lt"/>
                <a:cs typeface="Arial" panose="020B0604020202020204" pitchFamily="34" charset="0"/>
              </a:rPr>
              <a:t> (</a:t>
            </a:r>
            <a:r>
              <a:rPr lang="en-US" sz="900" i="1" dirty="0">
                <a:latin typeface="+mj-lt"/>
                <a:cs typeface="Arial" panose="020B0604020202020204" pitchFamily="34" charset="0"/>
              </a:rPr>
              <a:t>National Industrial Information Agency</a:t>
            </a:r>
            <a:r>
              <a:rPr lang="ru-RU" sz="900" i="1" dirty="0">
                <a:latin typeface="+mj-lt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8748242-CA8B-4481-9013-A380476B502B}"/>
              </a:ext>
            </a:extLst>
          </p:cNvPr>
          <p:cNvSpPr/>
          <p:nvPr/>
        </p:nvSpPr>
        <p:spPr>
          <a:xfrm>
            <a:off x="3549112" y="281152"/>
            <a:ext cx="53793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1600" b="1">
                <a:solidFill>
                  <a:srgbClr val="FF0000"/>
                </a:solidFill>
                <a:latin typeface="+mj-lt"/>
              </a:rPr>
              <a:t>PRICES FOR WINTER AND SUMMER TIRES DECREASED</a:t>
            </a:r>
            <a:endParaRPr lang="ru-RU" sz="16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22050" y="3183245"/>
            <a:ext cx="756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prices for winter tires</a:t>
            </a: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thousand rubles</a:t>
            </a:r>
            <a:endParaRPr lang="ru-RU" sz="1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57188" y="4862215"/>
            <a:ext cx="74897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prices for summer tires</a:t>
            </a: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thousand rubles</a:t>
            </a:r>
            <a:endParaRPr lang="ru-RU" sz="1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277F5C-3112-486F-8FA2-AE642B730BF5}"/>
              </a:ext>
            </a:extLst>
          </p:cNvPr>
          <p:cNvSpPr txBox="1"/>
          <p:nvPr/>
        </p:nvSpPr>
        <p:spPr>
          <a:xfrm>
            <a:off x="1260799" y="1493188"/>
            <a:ext cx="74897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prices for all-season tires</a:t>
            </a: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thousand rubles</a:t>
            </a:r>
            <a:endParaRPr lang="ru-RU" sz="1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8294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1497</TotalTime>
  <Words>89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172</cp:revision>
  <cp:lastPrinted>2024-02-05T07:10:27Z</cp:lastPrinted>
  <dcterms:created xsi:type="dcterms:W3CDTF">2022-08-09T13:01:09Z</dcterms:created>
  <dcterms:modified xsi:type="dcterms:W3CDTF">2024-11-08T08:15:30Z</dcterms:modified>
</cp:coreProperties>
</file>