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60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AA3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673" autoAdjust="0"/>
    <p:restoredTop sz="94660"/>
  </p:normalViewPr>
  <p:slideViewPr>
    <p:cSldViewPr snapToGrid="0">
      <p:cViewPr>
        <p:scale>
          <a:sx n="100" d="100"/>
          <a:sy n="100" d="100"/>
        </p:scale>
        <p:origin x="223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6/19/2026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en.napinfo.ru/" TargetMode="Externa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en.napinfo.ru/services/automotive-statistics/automotive-statistics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">
            <a:hlinkClick r:id="rId2"/>
            <a:extLst>
              <a:ext uri="{FF2B5EF4-FFF2-40B4-BE49-F238E27FC236}">
                <a16:creationId xmlns:a16="http://schemas.microsoft.com/office/drawing/2014/main" id="{CBCFBD78-F930-41BB-8450-6CCA5ADD029E}"/>
              </a:ext>
            </a:extLst>
          </p:cNvPr>
          <p:cNvSpPr txBox="1"/>
          <p:nvPr/>
        </p:nvSpPr>
        <p:spPr>
          <a:xfrm>
            <a:off x="4029075" y="5840565"/>
            <a:ext cx="4808165" cy="25391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685800">
              <a:defRPr/>
            </a:pPr>
            <a:r>
              <a:rPr lang="en-US" sz="1050" i="1" dirty="0">
                <a:cs typeface="Arial" panose="020B0604020202020204" pitchFamily="34" charset="0"/>
              </a:rPr>
              <a:t>Source</a:t>
            </a:r>
            <a:r>
              <a:rPr lang="ru-RU" sz="1050" i="1" dirty="0">
                <a:cs typeface="Arial" panose="020B0604020202020204" pitchFamily="34" charset="0"/>
              </a:rPr>
              <a:t>: </a:t>
            </a:r>
            <a:r>
              <a:rPr lang="en-US" sz="1050" i="1" dirty="0">
                <a:cs typeface="Arial" panose="020B0604020202020204" pitchFamily="34" charset="0"/>
              </a:rPr>
              <a:t>NAPI</a:t>
            </a:r>
            <a:r>
              <a:rPr lang="ru-RU" sz="1050" i="1" dirty="0">
                <a:cs typeface="Arial" panose="020B0604020202020204" pitchFamily="34" charset="0"/>
              </a:rPr>
              <a:t> / </a:t>
            </a:r>
            <a:r>
              <a:rPr lang="en-US" sz="1050" i="1" dirty="0">
                <a:cs typeface="Arial" panose="020B0604020202020204" pitchFamily="34" charset="0"/>
              </a:rPr>
              <a:t>National Industrial Information Agency</a:t>
            </a:r>
            <a:endParaRPr lang="ko-KR" altLang="en-US" sz="1050" i="1" dirty="0"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530DEBC-9A0F-4DD2-9CF9-5592BFE764C6}"/>
              </a:ext>
            </a:extLst>
          </p:cNvPr>
          <p:cNvSpPr txBox="1"/>
          <p:nvPr/>
        </p:nvSpPr>
        <p:spPr>
          <a:xfrm>
            <a:off x="1489858" y="763519"/>
            <a:ext cx="7347382" cy="47241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spcAft>
                <a:spcPts val="1200"/>
              </a:spcAft>
            </a:pPr>
            <a:r>
              <a:rPr lang="en-US" sz="1300" dirty="0">
                <a:latin typeface="+mj-lt"/>
              </a:rPr>
              <a:t>According to the marketing agency</a:t>
            </a:r>
            <a:r>
              <a:rPr lang="ru-RU" sz="1300" dirty="0">
                <a:latin typeface="+mj-lt"/>
                <a:hlinkClick r:id="rId3"/>
              </a:rPr>
              <a:t> </a:t>
            </a:r>
            <a:r>
              <a:rPr lang="en-US" sz="1300" dirty="0">
                <a:latin typeface="+mj-lt"/>
                <a:hlinkClick r:id="rId3"/>
              </a:rPr>
              <a:t>NAPI</a:t>
            </a:r>
            <a:r>
              <a:rPr lang="en-US" sz="1300" dirty="0">
                <a:latin typeface="+mj-lt"/>
              </a:rPr>
              <a:t>, 9.6 thousand new and used buses were sold in January-May 2026, which was a 18.4% decline on the previous year. Of these, 3.7 thousand units were new (+3.3% on 2025), and 5.9 thousand units were used (-27.8%).</a:t>
            </a:r>
          </a:p>
          <a:p>
            <a:pPr algn="just">
              <a:lnSpc>
                <a:spcPct val="150000"/>
              </a:lnSpc>
              <a:spcAft>
                <a:spcPts val="1200"/>
              </a:spcAft>
            </a:pPr>
            <a:r>
              <a:rPr lang="en-US" sz="1300" dirty="0">
                <a:latin typeface="+mj-lt"/>
              </a:rPr>
              <a:t>Over the year, </a:t>
            </a:r>
            <a:r>
              <a:rPr lang="en-US" sz="1300" dirty="0">
                <a:latin typeface="+mj-lt"/>
                <a:hlinkClick r:id="rId4"/>
              </a:rPr>
              <a:t>sales of new buses</a:t>
            </a:r>
            <a:r>
              <a:rPr lang="en-US" sz="1300" dirty="0">
                <a:latin typeface="+mj-lt"/>
              </a:rPr>
              <a:t> 6-8 meters long (-35.5% to 0.6 thousand units), 10-12 meters (-17.5% to 0.6 thousand units), and 8-10 meters (-1.7% to 1.1 thousand units) decreased. However, sales of new buses over 12 meters long grew (+74.0% to 1.4 thousand units). Used bus sales fell across all segments: 6-8 m (-37.1% to 2.2 thousand units), 8-10 m (-28.4% to 1.2 thousand units), 10-12 m (-19.0% to 1.8 thousand units), and over 12 m (-9.9% to 0.7 thousand units). </a:t>
            </a:r>
          </a:p>
          <a:p>
            <a:pPr algn="just">
              <a:lnSpc>
                <a:spcPct val="150000"/>
              </a:lnSpc>
              <a:spcAft>
                <a:spcPts val="1200"/>
              </a:spcAft>
            </a:pPr>
            <a:r>
              <a:rPr lang="en-US" sz="1300" dirty="0">
                <a:latin typeface="+mj-lt"/>
              </a:rPr>
              <a:t>Among new vehicles, the share of buses over 12 m long (+13.8 p.p.), 8-10 m (+4.8 p.p.), and 10-12 m (+1.3 p.p.) increased, while that of buses 6-8 m long (-1.2 p.p.) fell. Buses over 12 m long accounted for the largest share of new bus sales (23.6%). </a:t>
            </a:r>
          </a:p>
          <a:p>
            <a:pPr algn="just">
              <a:lnSpc>
                <a:spcPct val="150000"/>
              </a:lnSpc>
              <a:spcAft>
                <a:spcPts val="1200"/>
              </a:spcAft>
            </a:pPr>
            <a:r>
              <a:rPr lang="en-US" sz="1300" dirty="0">
                <a:latin typeface="+mj-lt"/>
              </a:rPr>
              <a:t>In the used vehicle segment, the share of buses 10-12 m long (+3.3 p.p.) and over 12 m (+2.3 p.p.) increased, while that of buses 6-8 m long (-5.5 p.p.) and 8-10 m long (-0.1 p.p.) decreased. Buses 6-8 m long accounted for 37.0% of used vehicle sales.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87EE8B5-FD12-427A-9893-63E2D716207A}"/>
              </a:ext>
            </a:extLst>
          </p:cNvPr>
          <p:cNvSpPr txBox="1"/>
          <p:nvPr/>
        </p:nvSpPr>
        <p:spPr>
          <a:xfrm>
            <a:off x="1395534" y="298648"/>
            <a:ext cx="74417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Only one segment grew against the backdrop of the bus market decline</a:t>
            </a:r>
            <a:endParaRPr lang="ru-RU" sz="1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1623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A72AAE53-D445-4020-B6FC-9FCC40E558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3125" y="623887"/>
            <a:ext cx="6610350" cy="6162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534899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676</TotalTime>
  <Words>322</Words>
  <Application>Microsoft Office PowerPoint</Application>
  <PresentationFormat>Экран (4:3)</PresentationFormat>
  <Paragraphs>6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162</cp:revision>
  <dcterms:created xsi:type="dcterms:W3CDTF">2022-08-09T13:01:09Z</dcterms:created>
  <dcterms:modified xsi:type="dcterms:W3CDTF">2026-06-19T09:49:00Z</dcterms:modified>
</cp:coreProperties>
</file>