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CCCF"/>
    <a:srgbClr val="FF6600"/>
    <a:srgbClr val="CE9B74"/>
    <a:srgbClr val="C4B07E"/>
    <a:srgbClr val="DFE3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97" autoAdjust="0"/>
    <p:restoredTop sz="94660"/>
  </p:normalViewPr>
  <p:slideViewPr>
    <p:cSldViewPr snapToGrid="0">
      <p:cViewPr>
        <p:scale>
          <a:sx n="100" d="100"/>
          <a:sy n="100" d="100"/>
        </p:scale>
        <p:origin x="213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hyperlink" Target="https://en.napinfo.ru/services/automotive-statistics/automotive-statistic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5597495" y="6568974"/>
            <a:ext cx="2906068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800" i="1" dirty="0" err="1">
                <a:latin typeface="Arial" panose="020B0604020202020204" pitchFamily="34" charset="0"/>
                <a:cs typeface="Arial" panose="020B0604020202020204" pitchFamily="34" charset="0"/>
              </a:rPr>
              <a:t>NAPI</a:t>
            </a: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lang="en-US" sz="800" i="1" dirty="0">
                <a:latin typeface="Arial" panose="020B0604020202020204" pitchFamily="34" charset="0"/>
                <a:cs typeface="Arial" panose="020B0604020202020204" pitchFamily="34" charset="0"/>
              </a:rPr>
              <a:t>National Industrial Information Agency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3125279" y="5008910"/>
            <a:ext cx="1569660" cy="557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1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НАПИ_легковые_авто</a:t>
            </a:r>
            <a:endParaRPr lang="ru-R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100" dirty="0"/>
              <a:t>#</a:t>
            </a:r>
            <a:r>
              <a:rPr lang="ru-RU" sz="1100" dirty="0" err="1"/>
              <a:t>НАПИ_продажи</a:t>
            </a:r>
            <a:endParaRPr lang="ru-RU" sz="1100" dirty="0"/>
          </a:p>
        </p:txBody>
      </p:sp>
      <p:sp>
        <p:nvSpPr>
          <p:cNvPr id="7" name="TextBox 6"/>
          <p:cNvSpPr txBox="1"/>
          <p:nvPr/>
        </p:nvSpPr>
        <p:spPr>
          <a:xfrm>
            <a:off x="2240414" y="2619022"/>
            <a:ext cx="491574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Car market composition by age</a:t>
            </a:r>
            <a:r>
              <a:rPr 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1381900" y="672193"/>
            <a:ext cx="7617376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1050" dirty="0">
                <a:latin typeface="+mj-lt"/>
              </a:rPr>
              <a:t>According to the marketing agency</a:t>
            </a:r>
            <a:r>
              <a:rPr lang="ru-RU" sz="1050" dirty="0">
                <a:latin typeface="+mj-lt"/>
              </a:rPr>
              <a:t> </a:t>
            </a:r>
            <a:r>
              <a:rPr lang="en-US" sz="1050" dirty="0" err="1">
                <a:latin typeface="+mj-lt"/>
                <a:hlinkClick r:id="rId3"/>
              </a:rPr>
              <a:t>NAPI</a:t>
            </a:r>
            <a:r>
              <a:rPr lang="en-US" sz="1050" dirty="0">
                <a:latin typeface="+mj-lt"/>
              </a:rPr>
              <a:t>, in January-November 2025, sales of new and used cars decreased by 3.2% on the similar period last year.</a:t>
            </a:r>
          </a:p>
          <a:p>
            <a:pPr algn="just">
              <a:spcAft>
                <a:spcPts val="600"/>
              </a:spcAft>
            </a:pPr>
            <a:r>
              <a:rPr lang="en-US" sz="1050">
                <a:latin typeface="+mj-lt"/>
              </a:rPr>
              <a:t>The new car segment experienced the largest decline: sales fell by 16.9% over the year to 1.2 million units. However, their share fell by 2.9 p.p. Meanwhile, against the backdrop of the overall market decline, </a:t>
            </a:r>
            <a:r>
              <a:rPr lang="en-US" sz="1050">
                <a:latin typeface="+mj-lt"/>
                <a:hlinkClick r:id="rId4"/>
              </a:rPr>
              <a:t>sales of cars</a:t>
            </a:r>
            <a:r>
              <a:rPr lang="ru-RU" sz="1050">
                <a:latin typeface="+mj-lt"/>
                <a:hlinkClick r:id="rId4"/>
              </a:rPr>
              <a:t> </a:t>
            </a:r>
            <a:r>
              <a:rPr lang="en-US" sz="1050">
                <a:latin typeface="+mj-lt"/>
              </a:rPr>
              <a:t>aged over 20 years are growing. Slightly over 1 million cars were </a:t>
            </a:r>
            <a:r>
              <a:rPr lang="en-US" sz="1050" dirty="0">
                <a:latin typeface="+mj-lt"/>
              </a:rPr>
              <a:t>sold over the first 11 months, which was a 8.8% rise year-on-year. The share of cars aged over 20 years grew by 1.7 p.p. </a:t>
            </a:r>
          </a:p>
          <a:p>
            <a:pPr algn="just">
              <a:spcAft>
                <a:spcPts val="600"/>
              </a:spcAft>
            </a:pPr>
            <a:r>
              <a:rPr lang="en-US" sz="1050" dirty="0">
                <a:latin typeface="+mj-lt"/>
              </a:rPr>
              <a:t>It </a:t>
            </a:r>
            <a:r>
              <a:rPr lang="en-US" sz="1050">
                <a:latin typeface="+mj-lt"/>
              </a:rPr>
              <a:t>should be </a:t>
            </a:r>
            <a:r>
              <a:rPr lang="en-US" sz="1050" dirty="0">
                <a:latin typeface="+mj-lt"/>
              </a:rPr>
              <a:t>noted that sales of cars aged over 20 years and new ones became almost equal. In January-November 2024, new car sales exceeded those of cars aged over 20 years by 462.5 thousand units, compared to just 141.2 thousand units this year. </a:t>
            </a:r>
          </a:p>
          <a:p>
            <a:pPr algn="just">
              <a:spcAft>
                <a:spcPts val="600"/>
              </a:spcAft>
            </a:pPr>
            <a:r>
              <a:rPr lang="en-US" sz="1050" dirty="0">
                <a:latin typeface="+mj-lt"/>
              </a:rPr>
              <a:t>Sales growth took place in other used car segments as well. Sales of cars aged 4-6 years increased by 2.3%, while those of cars aged 11-15 years - by 3.5%.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7278" y="289026"/>
            <a:ext cx="767199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5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car sales risk falling below those of cars aged over 20 years</a:t>
            </a:r>
            <a:endParaRPr lang="ru-RU" sz="15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8934B5-2B5C-4E2D-BD88-4E4AC237F5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5062" y="3095703"/>
            <a:ext cx="4924425" cy="3248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323</TotalTime>
  <Words>237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28</cp:revision>
  <dcterms:created xsi:type="dcterms:W3CDTF">2022-08-09T13:01:09Z</dcterms:created>
  <dcterms:modified xsi:type="dcterms:W3CDTF">2025-12-22T09:40:11Z</dcterms:modified>
</cp:coreProperties>
</file>