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3BC3"/>
    <a:srgbClr val="4343FF"/>
    <a:srgbClr val="5E903C"/>
    <a:srgbClr val="E39803"/>
    <a:srgbClr val="9B9797"/>
    <a:srgbClr val="FFC000"/>
    <a:srgbClr val="DEB400"/>
    <a:srgbClr val="FA7D00"/>
    <a:srgbClr val="FFD457"/>
    <a:srgbClr val="7AA0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0" d="100"/>
          <a:sy n="100" d="100"/>
        </p:scale>
        <p:origin x="144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napinfo.ru/services/automotive-statistics/automotive-statistics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957463" y="6051325"/>
            <a:ext cx="39871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National Industrial Information Agency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A03FC5-18E2-4EDF-A52F-0610EB84EF9E}"/>
              </a:ext>
            </a:extLst>
          </p:cNvPr>
          <p:cNvSpPr txBox="1"/>
          <p:nvPr/>
        </p:nvSpPr>
        <p:spPr>
          <a:xfrm>
            <a:off x="1304336" y="3008811"/>
            <a:ext cx="73771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Used car sales</a:t>
            </a:r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2DFD74-1C96-43B3-8C6A-E41D9D732570}"/>
              </a:ext>
            </a:extLst>
          </p:cNvPr>
          <p:cNvSpPr txBox="1"/>
          <p:nvPr/>
        </p:nvSpPr>
        <p:spPr>
          <a:xfrm>
            <a:off x="1304336" y="698953"/>
            <a:ext cx="7742957" cy="2152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000000"/>
                </a:solidFill>
                <a:latin typeface="+mj-lt"/>
              </a:rPr>
              <a:t>According to the marketing agency NAPI, 3.2 million used cars were sold in January-July 2025, which was a 3.7% decline on the similar period of 2024. Russian cars remain the best-selling: their share grew to 27.5% over the year. Moreover, they also showed the smallest sales decline (-0.2%). Only Chinese cars showed positive sales dynamics (+36%), although their </a:t>
            </a:r>
            <a:r>
              <a:rPr lang="en-US" sz="1200" dirty="0">
                <a:solidFill>
                  <a:srgbClr val="000000"/>
                </a:solidFill>
                <a:latin typeface="+mj-lt"/>
                <a:hlinkClick r:id="rId3"/>
              </a:rPr>
              <a:t>market share</a:t>
            </a:r>
            <a:r>
              <a:rPr lang="ru-RU" sz="1200" dirty="0">
                <a:solidFill>
                  <a:srgbClr val="000000"/>
                </a:solidFill>
                <a:latin typeface="+mj-lt"/>
                <a:hlinkClick r:id="rId3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+mj-lt"/>
              </a:rPr>
              <a:t>is less than 5</a:t>
            </a:r>
            <a:r>
              <a:rPr lang="en-US" sz="1200">
                <a:solidFill>
                  <a:srgbClr val="000000"/>
                </a:solidFill>
                <a:latin typeface="+mj-lt"/>
              </a:rPr>
              <a:t>%. </a:t>
            </a:r>
            <a:endParaRPr lang="ru-RU" sz="1200">
              <a:solidFill>
                <a:srgbClr val="000000"/>
              </a:solidFill>
              <a:latin typeface="+mj-lt"/>
            </a:endParaRPr>
          </a:p>
          <a:p>
            <a:pPr>
              <a:lnSpc>
                <a:spcPts val="1800"/>
              </a:lnSpc>
            </a:pPr>
            <a:endParaRPr lang="ru-RU" sz="1200" dirty="0">
              <a:solidFill>
                <a:srgbClr val="FF0000"/>
              </a:solidFill>
              <a:latin typeface="+mj-lt"/>
            </a:endParaRPr>
          </a:p>
          <a:p>
            <a:pPr>
              <a:lnSpc>
                <a:spcPts val="1800"/>
              </a:lnSpc>
            </a:pPr>
            <a:r>
              <a:rPr lang="en-US" sz="1200" dirty="0">
                <a:latin typeface="+mj-lt"/>
              </a:rPr>
              <a:t>It should be noted that after 2022, Chinese cars entered the market</a:t>
            </a:r>
            <a:r>
              <a:rPr lang="ru-RU" sz="1200" dirty="0">
                <a:latin typeface="+mj-lt"/>
              </a:rPr>
              <a:t> </a:t>
            </a:r>
            <a:r>
              <a:rPr lang="en-US" sz="1200" dirty="0">
                <a:latin typeface="+mj-lt"/>
              </a:rPr>
              <a:t>on a wholesale scale, so today fresh used cars account for more than half of their sales. A different situation is observed among cars that have been available on the Russian market for a long time. </a:t>
            </a:r>
            <a:r>
              <a:rPr lang="en-US" sz="1200" dirty="0">
                <a:solidFill>
                  <a:srgbClr val="000000"/>
                </a:solidFill>
                <a:latin typeface="+mj-lt"/>
                <a:hlinkClick r:id="rId3"/>
              </a:rPr>
              <a:t>The share of sold cars</a:t>
            </a:r>
            <a:r>
              <a:rPr lang="ru-RU" sz="1200" dirty="0">
                <a:solidFill>
                  <a:srgbClr val="000000"/>
                </a:solidFill>
                <a:latin typeface="+mj-lt"/>
                <a:hlinkClick r:id="rId3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+mj-lt"/>
              </a:rPr>
              <a:t>aged </a:t>
            </a:r>
            <a:r>
              <a:rPr lang="en-US" sz="1200" dirty="0">
                <a:latin typeface="+mj-lt"/>
              </a:rPr>
              <a:t>over 15 years in the sales structure is 43.3%, cars aged from 1 to 3 years - 3.9%, which is due, among other things, to the possibility of supplying foreign cars only through alternative import.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DE6DAE-7C05-454D-BA78-B0BCE58725BB}"/>
              </a:ext>
            </a:extLst>
          </p:cNvPr>
          <p:cNvSpPr txBox="1"/>
          <p:nvPr/>
        </p:nvSpPr>
        <p:spPr>
          <a:xfrm>
            <a:off x="600752" y="323656"/>
            <a:ext cx="83439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than half of used Chinese cars sold are aged under three years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F3A9094-4553-4D3F-BC09-2B8563A558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4336" y="3255032"/>
            <a:ext cx="7486650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767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FF9FCC2-2525-437C-A750-0D0F3047DC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340" y="1019409"/>
            <a:ext cx="7286625" cy="47434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EA03FC5-18E2-4EDF-A52F-0610EB84EF9E}"/>
              </a:ext>
            </a:extLst>
          </p:cNvPr>
          <p:cNvSpPr txBox="1"/>
          <p:nvPr/>
        </p:nvSpPr>
        <p:spPr>
          <a:xfrm>
            <a:off x="1666269" y="796782"/>
            <a:ext cx="70379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Used Chinese car sales by age</a:t>
            </a:r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A03FC5-18E2-4EDF-A52F-0610EB84EF9E}"/>
              </a:ext>
            </a:extLst>
          </p:cNvPr>
          <p:cNvSpPr txBox="1"/>
          <p:nvPr/>
        </p:nvSpPr>
        <p:spPr>
          <a:xfrm>
            <a:off x="1508340" y="3728678"/>
            <a:ext cx="7200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Used </a:t>
            </a:r>
            <a:r>
              <a:rPr 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non-Chinese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car sales by age</a:t>
            </a:r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8">
            <a:hlinkClick r:id="rId3"/>
            <a:extLst>
              <a:ext uri="{FF2B5EF4-FFF2-40B4-BE49-F238E27FC236}">
                <a16:creationId xmlns:a16="http://schemas.microsoft.com/office/drawing/2014/main" id="{EF04D568-C3AB-447B-9AA6-5D1E6B73AF82}"/>
              </a:ext>
            </a:extLst>
          </p:cNvPr>
          <p:cNvSpPr txBox="1"/>
          <p:nvPr/>
        </p:nvSpPr>
        <p:spPr>
          <a:xfrm>
            <a:off x="4957463" y="6051325"/>
            <a:ext cx="39871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National Industrial Information Agency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9" name="TextBox 8">
            <a:hlinkClick r:id="rId3"/>
            <a:extLst>
              <a:ext uri="{FF2B5EF4-FFF2-40B4-BE49-F238E27FC236}">
                <a16:creationId xmlns:a16="http://schemas.microsoft.com/office/drawing/2014/main" id="{5322F0B8-C8C4-49AC-AAF5-482355259147}"/>
              </a:ext>
            </a:extLst>
          </p:cNvPr>
          <p:cNvSpPr txBox="1"/>
          <p:nvPr/>
        </p:nvSpPr>
        <p:spPr>
          <a:xfrm>
            <a:off x="4957462" y="3175690"/>
            <a:ext cx="39871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National Industrial Information Agency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1216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334</TotalTime>
  <Words>227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110</cp:revision>
  <cp:lastPrinted>2025-07-10T07:52:20Z</cp:lastPrinted>
  <dcterms:created xsi:type="dcterms:W3CDTF">2022-08-09T13:01:09Z</dcterms:created>
  <dcterms:modified xsi:type="dcterms:W3CDTF">2025-08-25T11:36:21Z</dcterms:modified>
</cp:coreProperties>
</file>