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5FB"/>
    <a:srgbClr val="FDF1E9"/>
    <a:srgbClr val="FFF7E1"/>
    <a:srgbClr val="FDEDFB"/>
    <a:srgbClr val="FBE1F7"/>
    <a:srgbClr val="FEF8FD"/>
    <a:srgbClr val="EBC8FC"/>
    <a:srgbClr val="FEF4FD"/>
    <a:srgbClr val="FBDD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50" autoAdjust="0"/>
    <p:restoredTop sz="94660"/>
  </p:normalViewPr>
  <p:slideViewPr>
    <p:cSldViewPr snapToGrid="0">
      <p:cViewPr>
        <p:scale>
          <a:sx n="112" d="100"/>
          <a:sy n="112" d="100"/>
        </p:scale>
        <p:origin x="19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napinfo.ru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leasingstat.ru/lizing-lcv-2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767F93-611F-41F5-8E76-E32E84824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007" y="1807080"/>
            <a:ext cx="7362825" cy="4953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EA1B04-5CC7-4B1A-A557-EC4CA60A691D}"/>
              </a:ext>
            </a:extLst>
          </p:cNvPr>
          <p:cNvSpPr txBox="1"/>
          <p:nvPr/>
        </p:nvSpPr>
        <p:spPr>
          <a:xfrm>
            <a:off x="1480500" y="644512"/>
            <a:ext cx="7464153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According to the marketing agency</a:t>
            </a:r>
            <a:r>
              <a:rPr lang="ru-RU" sz="1100" dirty="0">
                <a:hlinkClick r:id="rId3"/>
              </a:rPr>
              <a:t> </a:t>
            </a:r>
            <a:r>
              <a:rPr lang="en-US" sz="1100" dirty="0" err="1">
                <a:hlinkClick r:id="rId3"/>
              </a:rPr>
              <a:t>NAPI</a:t>
            </a:r>
            <a:r>
              <a:rPr lang="en-US" sz="1100" dirty="0"/>
              <a:t>, leasing of new and used LCV* decreased by 4.6% in the first half of 2026. Among the most </a:t>
            </a:r>
            <a:r>
              <a:rPr lang="en-US" sz="1100" dirty="0">
                <a:hlinkClick r:id="rId4"/>
              </a:rPr>
              <a:t>often leased LCV types</a:t>
            </a:r>
            <a:r>
              <a:rPr lang="en-US" sz="1100" dirty="0"/>
              <a:t>, only the bus segment grew (+13.0%). One Chinese brand, GREAT WALL, entered the TOP-5: its leasing increased by 4.4%. Leasing of </a:t>
            </a:r>
            <a:r>
              <a:rPr lang="en-US" sz="1100" dirty="0" err="1"/>
              <a:t>GAZ</a:t>
            </a:r>
            <a:r>
              <a:rPr lang="en-US" sz="1100" dirty="0"/>
              <a:t> vehicles also grew (+6.4%).</a:t>
            </a:r>
            <a:r>
              <a:rPr lang="ru-RU" sz="1100" dirty="0"/>
              <a:t> </a:t>
            </a:r>
            <a:endParaRPr lang="ru-RU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F0A453-7B66-4FC4-B4BC-FF84EE3C2EE5}"/>
              </a:ext>
            </a:extLst>
          </p:cNvPr>
          <p:cNvSpPr txBox="1"/>
          <p:nvPr/>
        </p:nvSpPr>
        <p:spPr>
          <a:xfrm>
            <a:off x="2008261" y="248504"/>
            <a:ext cx="6876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Leasing of which LCV brands has grown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8A1C5B-9567-4EB9-AC0D-55D87F9C3656}"/>
              </a:ext>
            </a:extLst>
          </p:cNvPr>
          <p:cNvSpPr txBox="1"/>
          <p:nvPr/>
        </p:nvSpPr>
        <p:spPr>
          <a:xfrm>
            <a:off x="727328" y="6213488"/>
            <a:ext cx="3308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i="1" dirty="0"/>
              <a:t>* </a:t>
            </a:r>
            <a:r>
              <a:rPr lang="en-US" sz="1000" i="1" dirty="0"/>
              <a:t>Vehicles with </a:t>
            </a:r>
            <a:r>
              <a:rPr lang="en-US" sz="1000" i="1" dirty="0" err="1"/>
              <a:t>GVW</a:t>
            </a:r>
            <a:r>
              <a:rPr lang="en-US" sz="1000" i="1" dirty="0"/>
              <a:t> up to </a:t>
            </a:r>
            <a:r>
              <a:rPr lang="ru-RU" sz="1000" i="1" dirty="0"/>
              <a:t>6 </a:t>
            </a:r>
            <a:r>
              <a:rPr lang="en-US" sz="1000" i="1" dirty="0"/>
              <a:t>tons inclusive</a:t>
            </a:r>
            <a:r>
              <a:rPr lang="ru-RU" sz="1000" i="1" dirty="0"/>
              <a:t>, </a:t>
            </a:r>
            <a:r>
              <a:rPr lang="en-US" sz="1000" i="1" dirty="0"/>
              <a:t>including pickups</a:t>
            </a:r>
            <a:endParaRPr lang="ru-RU" sz="1000" i="1" dirty="0"/>
          </a:p>
        </p:txBody>
      </p:sp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</TotalTime>
  <Words>86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47</cp:revision>
  <dcterms:created xsi:type="dcterms:W3CDTF">2022-08-09T13:01:09Z</dcterms:created>
  <dcterms:modified xsi:type="dcterms:W3CDTF">2026-07-27T09:17:27Z</dcterms:modified>
</cp:coreProperties>
</file>