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6041"/>
    <a:srgbClr val="FF7575"/>
    <a:srgbClr val="F7C7A7"/>
    <a:srgbClr val="615B5B"/>
    <a:srgbClr val="8AE693"/>
    <a:srgbClr val="AAC5FC"/>
    <a:srgbClr val="BBDCF1"/>
    <a:srgbClr val="B3F09A"/>
    <a:srgbClr val="9CEEC7"/>
    <a:srgbClr val="A0E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 varScale="1">
        <p:scale>
          <a:sx n="109" d="100"/>
          <a:sy n="109" d="100"/>
        </p:scale>
        <p:origin x="205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en.napinfo.ru/services/corporate-vehicle-market/corporate-vehicle-market-2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altLang="ru-RU" sz="1400" b="1" dirty="0">
              <a:solidFill>
                <a:srgbClr val="C1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87373" y="666217"/>
            <a:ext cx="774649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050" dirty="0"/>
              <a:t>According to the data of NAPI / Russian Automotive Market Research</a:t>
            </a:r>
            <a:r>
              <a:rPr lang="en-US" sz="1050" dirty="0" smtClean="0"/>
              <a:t>,</a:t>
            </a:r>
            <a:r>
              <a:rPr lang="en-US" sz="1050" dirty="0"/>
              <a:t> in January-April </a:t>
            </a:r>
            <a:r>
              <a:rPr lang="en-US" sz="1050" dirty="0" smtClean="0"/>
              <a:t>2022, </a:t>
            </a:r>
            <a:r>
              <a:rPr lang="en-US" sz="1050" dirty="0" smtClean="0">
                <a:hlinkClick r:id="rId2"/>
              </a:rPr>
              <a:t>new truck sales to corporate customers</a:t>
            </a:r>
            <a:r>
              <a:rPr lang="ru-RU" sz="1050" dirty="0" smtClean="0">
                <a:hlinkClick r:id="rId2"/>
              </a:rPr>
              <a:t> </a:t>
            </a:r>
            <a:r>
              <a:rPr lang="en-US" sz="1050" dirty="0" smtClean="0"/>
              <a:t>increased </a:t>
            </a:r>
            <a:r>
              <a:rPr lang="en-US" sz="1050" dirty="0"/>
              <a:t>by 6.0% </a:t>
            </a:r>
            <a:r>
              <a:rPr lang="en-US" sz="1050" dirty="0" smtClean="0"/>
              <a:t>on the similar period of </a:t>
            </a:r>
            <a:r>
              <a:rPr lang="en-US" sz="1050" dirty="0"/>
              <a:t>2021. In January-April </a:t>
            </a:r>
            <a:r>
              <a:rPr lang="en-US" sz="1050" dirty="0" smtClean="0"/>
              <a:t>2022, </a:t>
            </a:r>
            <a:r>
              <a:rPr lang="en-US" sz="1050" dirty="0"/>
              <a:t>corporate clients purchased 28.0 thousand trucks. SHAANXI SX3318 </a:t>
            </a:r>
            <a:r>
              <a:rPr lang="en-US" sz="1050" dirty="0" smtClean="0"/>
              <a:t>became </a:t>
            </a:r>
            <a:r>
              <a:rPr lang="en-US" sz="1050" smtClean="0"/>
              <a:t>the </a:t>
            </a:r>
            <a:r>
              <a:rPr lang="en-US" sz="1050" smtClean="0"/>
              <a:t>leader</a:t>
            </a:r>
            <a:r>
              <a:rPr lang="en-US" sz="1050" dirty="0" smtClean="0"/>
              <a:t>: demand </a:t>
            </a:r>
            <a:r>
              <a:rPr lang="en-US" sz="1050" dirty="0"/>
              <a:t>for it </a:t>
            </a:r>
            <a:r>
              <a:rPr lang="en-US" sz="1050" dirty="0" smtClean="0"/>
              <a:t>grew by 820.8% due </a:t>
            </a:r>
            <a:r>
              <a:rPr lang="en-US" sz="1050" dirty="0"/>
              <a:t>to the effect of a low base. The number of new SHAANXI SX3318 </a:t>
            </a:r>
            <a:r>
              <a:rPr lang="en-US" sz="1050" dirty="0" smtClean="0"/>
              <a:t>trucks sold made 663 </a:t>
            </a:r>
            <a:r>
              <a:rPr lang="en-US" sz="1050" dirty="0"/>
              <a:t>units</a:t>
            </a:r>
            <a:r>
              <a:rPr lang="en-US" sz="1050" dirty="0" smtClean="0"/>
              <a:t>.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889C586-FDAA-4F70-8469-A81365A55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332561"/>
              </p:ext>
            </p:extLst>
          </p:nvPr>
        </p:nvGraphicFramePr>
        <p:xfrm>
          <a:off x="1234688" y="2143360"/>
          <a:ext cx="7699762" cy="4378011"/>
        </p:xfrm>
        <a:graphic>
          <a:graphicData uri="http://schemas.openxmlformats.org/drawingml/2006/table">
            <a:tbl>
              <a:tblPr/>
              <a:tblGrid>
                <a:gridCol w="1532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12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5072">
                  <a:extLst>
                    <a:ext uri="{9D8B030D-6E8A-4147-A177-3AD203B41FA5}">
                      <a16:colId xmlns:a16="http://schemas.microsoft.com/office/drawing/2014/main" val="872351515"/>
                    </a:ext>
                  </a:extLst>
                </a:gridCol>
                <a:gridCol w="9141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29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7260">
                  <a:extLst>
                    <a:ext uri="{9D8B030D-6E8A-4147-A177-3AD203B41FA5}">
                      <a16:colId xmlns:a16="http://schemas.microsoft.com/office/drawing/2014/main" val="1307235715"/>
                    </a:ext>
                  </a:extLst>
                </a:gridCol>
                <a:gridCol w="9068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172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Brand 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</a:t>
                      </a:r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January-April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ru-RU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           </a:t>
                      </a:r>
                      <a:r>
                        <a:rPr lang="en-US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r>
                        <a:rPr lang="ru-RU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20</a:t>
                      </a:r>
                      <a:r>
                        <a:rPr lang="en-US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/20</a:t>
                      </a:r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January-April</a:t>
                      </a:r>
                      <a:endParaRPr lang="ru-RU" sz="900" b="1" i="0" u="none" strike="noStrike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ru-RU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    </a:t>
                      </a:r>
                      <a:r>
                        <a:rPr lang="en-US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ru-RU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en-US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r>
                        <a:rPr lang="ru-RU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20</a:t>
                      </a:r>
                      <a:r>
                        <a:rPr lang="en-US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2022/2021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587">
                <a:tc vMerge="1">
                  <a:txBody>
                    <a:bodyPr/>
                    <a:lstStyle/>
                    <a:p>
                      <a:pPr algn="ctr" fontAlgn="b"/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Quantity</a:t>
                      </a:r>
                      <a:r>
                        <a:rPr lang="ru-RU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thousand </a:t>
                      </a:r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Dynamics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%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Dynamics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KAMAZ 43118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KAMAZ 65115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GAZ GAZON NEXT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</a:t>
                      </a:r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</a:t>
                      </a:r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1452676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KAMAZ 5490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22</a:t>
                      </a:r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</a:t>
                      </a:r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5961013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VOLVO FH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714855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URAL 4320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7119736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KAMAZ 6520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2916674"/>
                  </a:ext>
                </a:extLst>
              </a:tr>
              <a:tr h="297565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MERCEDES-BENZ ACTROS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14</a:t>
                      </a:r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-0</a:t>
                      </a:r>
                      <a:r>
                        <a:rPr lang="en-US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712205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SHAANXI SX3318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1270197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VOLVO FM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4871458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URAL 5557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SHAANXI SX3258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GAZ SADKO NEXT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HYUNDAI MIGHTY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782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87313" indent="0" algn="l" defTabSz="914400" rtl="0" eaLnBrk="1" fontAlgn="b" latinLnBrk="0" hangingPunct="1"/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MAZ 6501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183">
                <a:tc>
                  <a:txBody>
                    <a:bodyPr/>
                    <a:lstStyle/>
                    <a:p>
                      <a:pPr marL="0" indent="87313" algn="l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-4</a:t>
                      </a:r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fontAlgn="b"/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Total</a:t>
                      </a:r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: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28</a:t>
                      </a:r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26</a:t>
                      </a:r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100</a:t>
                      </a:r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100</a:t>
                      </a:r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310054" y="1900991"/>
            <a:ext cx="760534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New truck sales to corporate customers</a:t>
            </a:r>
            <a:endParaRPr lang="ru-RU" sz="11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38654" y="290116"/>
            <a:ext cx="7333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rgbClr val="FF0000"/>
                </a:solidFill>
              </a:rPr>
              <a:t>Leaders of </a:t>
            </a:r>
            <a:r>
              <a:rPr lang="en-US" sz="1400" dirty="0" smtClean="0">
                <a:solidFill>
                  <a:srgbClr val="FF0000"/>
                </a:solidFill>
              </a:rPr>
              <a:t>corporate truck </a:t>
            </a:r>
            <a:r>
              <a:rPr lang="en-US" sz="1400" dirty="0">
                <a:solidFill>
                  <a:srgbClr val="FF0000"/>
                </a:solidFill>
              </a:rPr>
              <a:t>sales in January-April 2022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9828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2858</TotalTime>
  <Words>535</Words>
  <Application>Microsoft Office PowerPoint</Application>
  <PresentationFormat>Экран (4:3)</PresentationFormat>
  <Paragraphs>133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287</cp:revision>
  <cp:lastPrinted>2021-01-12T08:54:06Z</cp:lastPrinted>
  <dcterms:created xsi:type="dcterms:W3CDTF">2017-01-10T10:06:35Z</dcterms:created>
  <dcterms:modified xsi:type="dcterms:W3CDTF">2022-05-30T06:57:16Z</dcterms:modified>
</cp:coreProperties>
</file>