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1400" r:id="rId2"/>
    <p:sldId id="1399" r:id="rId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966"/>
    <a:srgbClr val="EFEFFF"/>
    <a:srgbClr val="D1D1FF"/>
    <a:srgbClr val="EAF2D2"/>
    <a:srgbClr val="CFE098"/>
    <a:srgbClr val="B0CEEA"/>
    <a:srgbClr val="70A8DA"/>
    <a:srgbClr val="3483CA"/>
    <a:srgbClr val="E4EEF8"/>
    <a:srgbClr val="CADF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05" autoAdjust="0"/>
    <p:restoredTop sz="94660"/>
  </p:normalViewPr>
  <p:slideViewPr>
    <p:cSldViewPr snapToGrid="0">
      <p:cViewPr varScale="1">
        <p:scale>
          <a:sx n="112" d="100"/>
          <a:sy n="112" d="100"/>
        </p:scale>
        <p:origin x="166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AE3D5989-14C6-404C-8A65-40B5B34DAE6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A2F48-50C3-457A-8AE0-18D3E6A1B6D3}" type="slidenum">
              <a:rPr lang="en-US" smtClean="0"/>
              <a:t>‹#›</a:t>
            </a:fld>
            <a:endParaRPr lang="en-US"/>
          </a:p>
        </p:txBody>
      </p:sp>
    </p:spTree>
    <p:extLst>
      <p:ext uri="{BB962C8B-B14F-4D97-AF65-F5344CB8AC3E}">
        <p14:creationId xmlns:p14="http://schemas.microsoft.com/office/powerpoint/2010/main" val="3969003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E3D5989-14C6-404C-8A65-40B5B34DAE6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A2F48-50C3-457A-8AE0-18D3E6A1B6D3}" type="slidenum">
              <a:rPr lang="en-US" smtClean="0"/>
              <a:t>‹#›</a:t>
            </a:fld>
            <a:endParaRPr lang="en-US"/>
          </a:p>
        </p:txBody>
      </p:sp>
    </p:spTree>
    <p:extLst>
      <p:ext uri="{BB962C8B-B14F-4D97-AF65-F5344CB8AC3E}">
        <p14:creationId xmlns:p14="http://schemas.microsoft.com/office/powerpoint/2010/main" val="706344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E3D5989-14C6-404C-8A65-40B5B34DAE6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A2F48-50C3-457A-8AE0-18D3E6A1B6D3}" type="slidenum">
              <a:rPr lang="en-US" smtClean="0"/>
              <a:t>‹#›</a:t>
            </a:fld>
            <a:endParaRPr lang="en-US"/>
          </a:p>
        </p:txBody>
      </p:sp>
    </p:spTree>
    <p:extLst>
      <p:ext uri="{BB962C8B-B14F-4D97-AF65-F5344CB8AC3E}">
        <p14:creationId xmlns:p14="http://schemas.microsoft.com/office/powerpoint/2010/main" val="749216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AE3D5989-14C6-404C-8A65-40B5B34DAE63}"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DA2F48-50C3-457A-8AE0-18D3E6A1B6D3}" type="slidenum">
              <a:rPr lang="en-US" smtClean="0"/>
              <a:t>‹#›</a:t>
            </a:fld>
            <a:endParaRPr lang="en-US"/>
          </a:p>
        </p:txBody>
      </p:sp>
    </p:spTree>
    <p:extLst>
      <p:ext uri="{BB962C8B-B14F-4D97-AF65-F5344CB8AC3E}">
        <p14:creationId xmlns:p14="http://schemas.microsoft.com/office/powerpoint/2010/main" val="1570667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AE3D5989-14C6-404C-8A65-40B5B34DAE63}"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DA2F48-50C3-457A-8AE0-18D3E6A1B6D3}" type="slidenum">
              <a:rPr lang="en-US" smtClean="0"/>
              <a:t>‹#›</a:t>
            </a:fld>
            <a:endParaRPr lang="en-US"/>
          </a:p>
        </p:txBody>
      </p:sp>
    </p:spTree>
    <p:extLst>
      <p:ext uri="{BB962C8B-B14F-4D97-AF65-F5344CB8AC3E}">
        <p14:creationId xmlns:p14="http://schemas.microsoft.com/office/powerpoint/2010/main" val="2590155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AE3D5989-14C6-404C-8A65-40B5B34DAE63}"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DA2F48-50C3-457A-8AE0-18D3E6A1B6D3}" type="slidenum">
              <a:rPr lang="en-US" smtClean="0"/>
              <a:t>‹#›</a:t>
            </a:fld>
            <a:endParaRPr lang="en-US"/>
          </a:p>
        </p:txBody>
      </p:sp>
    </p:spTree>
    <p:extLst>
      <p:ext uri="{BB962C8B-B14F-4D97-AF65-F5344CB8AC3E}">
        <p14:creationId xmlns:p14="http://schemas.microsoft.com/office/powerpoint/2010/main" val="3763429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3D5989-14C6-404C-8A65-40B5B34DAE63}"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DA2F48-50C3-457A-8AE0-18D3E6A1B6D3}" type="slidenum">
              <a:rPr lang="en-US" smtClean="0"/>
              <a:t>‹#›</a:t>
            </a:fld>
            <a:endParaRPr lang="en-US"/>
          </a:p>
        </p:txBody>
      </p:sp>
    </p:spTree>
    <p:extLst>
      <p:ext uri="{BB962C8B-B14F-4D97-AF65-F5344CB8AC3E}">
        <p14:creationId xmlns:p14="http://schemas.microsoft.com/office/powerpoint/2010/main" val="3191823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AE3D5989-14C6-404C-8A65-40B5B34DAE63}"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DA2F48-50C3-457A-8AE0-18D3E6A1B6D3}" type="slidenum">
              <a:rPr lang="en-US" smtClean="0"/>
              <a:t>‹#›</a:t>
            </a:fld>
            <a:endParaRPr lang="en-US"/>
          </a:p>
        </p:txBody>
      </p:sp>
    </p:spTree>
    <p:extLst>
      <p:ext uri="{BB962C8B-B14F-4D97-AF65-F5344CB8AC3E}">
        <p14:creationId xmlns:p14="http://schemas.microsoft.com/office/powerpoint/2010/main" val="2319997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AE3D5989-14C6-404C-8A65-40B5B34DAE63}"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DA2F48-50C3-457A-8AE0-18D3E6A1B6D3}" type="slidenum">
              <a:rPr lang="en-US" smtClean="0"/>
              <a:t>‹#›</a:t>
            </a:fld>
            <a:endParaRPr lang="en-US"/>
          </a:p>
        </p:txBody>
      </p:sp>
    </p:spTree>
    <p:extLst>
      <p:ext uri="{BB962C8B-B14F-4D97-AF65-F5344CB8AC3E}">
        <p14:creationId xmlns:p14="http://schemas.microsoft.com/office/powerpoint/2010/main" val="3941163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E3D5989-14C6-404C-8A65-40B5B34DAE6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A2F48-50C3-457A-8AE0-18D3E6A1B6D3}" type="slidenum">
              <a:rPr lang="en-US" smtClean="0"/>
              <a:t>‹#›</a:t>
            </a:fld>
            <a:endParaRPr lang="en-US"/>
          </a:p>
        </p:txBody>
      </p:sp>
    </p:spTree>
    <p:extLst>
      <p:ext uri="{BB962C8B-B14F-4D97-AF65-F5344CB8AC3E}">
        <p14:creationId xmlns:p14="http://schemas.microsoft.com/office/powerpoint/2010/main" val="1880294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E3D5989-14C6-404C-8A65-40B5B34DAE6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A2F48-50C3-457A-8AE0-18D3E6A1B6D3}" type="slidenum">
              <a:rPr lang="en-US" smtClean="0"/>
              <a:t>‹#›</a:t>
            </a:fld>
            <a:endParaRPr lang="en-US"/>
          </a:p>
        </p:txBody>
      </p:sp>
    </p:spTree>
    <p:extLst>
      <p:ext uri="{BB962C8B-B14F-4D97-AF65-F5344CB8AC3E}">
        <p14:creationId xmlns:p14="http://schemas.microsoft.com/office/powerpoint/2010/main" val="2925332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3D5989-14C6-404C-8A65-40B5B34DAE63}" type="datetimeFigureOut">
              <a:rPr lang="en-US" smtClean="0"/>
              <a:t>10/6/2026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DA2F48-50C3-457A-8AE0-18D3E6A1B6D3}" type="slidenum">
              <a:rPr lang="en-US" smtClean="0"/>
              <a:t>‹#›</a:t>
            </a:fld>
            <a:endParaRPr lang="en-US"/>
          </a:p>
        </p:txBody>
      </p:sp>
    </p:spTree>
    <p:extLst>
      <p:ext uri="{BB962C8B-B14F-4D97-AF65-F5344CB8AC3E}">
        <p14:creationId xmlns:p14="http://schemas.microsoft.com/office/powerpoint/2010/main" val="40536965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n.napinfo.ru/services/dealers/lcv-dealer-networks-in-russia/" TargetMode="External"/><Relationship Id="rId2" Type="http://schemas.openxmlformats.org/officeDocument/2006/relationships/hyperlink" Target="https://en.napinfo.r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TextBox 142">
            <a:extLst>
              <a:ext uri="{FF2B5EF4-FFF2-40B4-BE49-F238E27FC236}">
                <a16:creationId xmlns:a16="http://schemas.microsoft.com/office/drawing/2014/main" id="{F16BC87D-E18F-4340-B145-E235FF728585}"/>
              </a:ext>
            </a:extLst>
          </p:cNvPr>
          <p:cNvSpPr txBox="1"/>
          <p:nvPr/>
        </p:nvSpPr>
        <p:spPr>
          <a:xfrm>
            <a:off x="196773" y="6361334"/>
            <a:ext cx="184731" cy="230832"/>
          </a:xfrm>
          <a:prstGeom prst="rect">
            <a:avLst/>
          </a:prstGeom>
          <a:noFill/>
        </p:spPr>
        <p:txBody>
          <a:bodyPr wrap="none" rtlCol="0">
            <a:spAutoFit/>
          </a:bodyPr>
          <a:lstStyle/>
          <a:p>
            <a:endParaRPr lang="ru-RU" sz="900" dirty="0">
              <a:solidFill>
                <a:schemeClr val="tx2">
                  <a:lumMod val="75000"/>
                </a:schemeClr>
              </a:solidFill>
              <a:latin typeface="+mj-lt"/>
            </a:endParaRPr>
          </a:p>
        </p:txBody>
      </p:sp>
      <p:sp>
        <p:nvSpPr>
          <p:cNvPr id="5" name="TextBox 4"/>
          <p:cNvSpPr txBox="1"/>
          <p:nvPr/>
        </p:nvSpPr>
        <p:spPr>
          <a:xfrm>
            <a:off x="1744576" y="268135"/>
            <a:ext cx="6962720" cy="338554"/>
          </a:xfrm>
          <a:prstGeom prst="rect">
            <a:avLst/>
          </a:prstGeom>
          <a:noFill/>
        </p:spPr>
        <p:txBody>
          <a:bodyPr wrap="square" rtlCol="0">
            <a:spAutoFit/>
          </a:bodyPr>
          <a:lstStyle/>
          <a:p>
            <a:pPr algn="r"/>
            <a:r>
              <a:rPr lang="en-US" sz="1600" dirty="0">
                <a:solidFill>
                  <a:srgbClr val="FF0000"/>
                </a:solidFill>
                <a:latin typeface="Arial" panose="020B0604020202020204" pitchFamily="34" charset="0"/>
                <a:cs typeface="Arial" panose="020B0604020202020204" pitchFamily="34" charset="0"/>
              </a:rPr>
              <a:t>LCV</a:t>
            </a:r>
            <a:r>
              <a:rPr lang="ru-RU" sz="1600" dirty="0">
                <a:solidFill>
                  <a:srgbClr val="FF0000"/>
                </a:solidFill>
                <a:latin typeface="Arial" panose="020B0604020202020204" pitchFamily="34" charset="0"/>
                <a:cs typeface="Arial" panose="020B0604020202020204" pitchFamily="34" charset="0"/>
              </a:rPr>
              <a:t> </a:t>
            </a:r>
            <a:r>
              <a:rPr lang="en-US" sz="1600" dirty="0">
                <a:solidFill>
                  <a:srgbClr val="FF0000"/>
                </a:solidFill>
                <a:latin typeface="Arial" panose="020B0604020202020204" pitchFamily="34" charset="0"/>
                <a:cs typeface="Arial" panose="020B0604020202020204" pitchFamily="34" charset="0"/>
              </a:rPr>
              <a:t>dealer and service network in Q III</a:t>
            </a:r>
            <a:r>
              <a:rPr lang="ru-RU" sz="1600" dirty="0">
                <a:solidFill>
                  <a:srgbClr val="FF0000"/>
                </a:solidFill>
                <a:latin typeface="Arial" panose="020B0604020202020204" pitchFamily="34" charset="0"/>
                <a:cs typeface="Arial" panose="020B0604020202020204" pitchFamily="34" charset="0"/>
              </a:rPr>
              <a:t> 2026</a:t>
            </a:r>
          </a:p>
        </p:txBody>
      </p:sp>
      <p:sp>
        <p:nvSpPr>
          <p:cNvPr id="8" name="TextBox 7">
            <a:extLst>
              <a:ext uri="{FF2B5EF4-FFF2-40B4-BE49-F238E27FC236}">
                <a16:creationId xmlns:a16="http://schemas.microsoft.com/office/drawing/2014/main" id="{C8C9158F-CD6B-4E7B-829F-4805772789EF}"/>
              </a:ext>
            </a:extLst>
          </p:cNvPr>
          <p:cNvSpPr txBox="1"/>
          <p:nvPr/>
        </p:nvSpPr>
        <p:spPr>
          <a:xfrm>
            <a:off x="1567613" y="886472"/>
            <a:ext cx="7316646" cy="2156616"/>
          </a:xfrm>
          <a:prstGeom prst="rect">
            <a:avLst/>
          </a:prstGeom>
          <a:noFill/>
        </p:spPr>
        <p:txBody>
          <a:bodyPr wrap="square" rtlCol="0">
            <a:spAutoFit/>
          </a:bodyPr>
          <a:lstStyle/>
          <a:p>
            <a:pPr algn="just">
              <a:lnSpc>
                <a:spcPct val="150000"/>
              </a:lnSpc>
              <a:spcAft>
                <a:spcPts val="1200"/>
              </a:spcAft>
            </a:pPr>
            <a:r>
              <a:rPr lang="en-US" sz="1200" dirty="0">
                <a:latin typeface="+mj-lt"/>
              </a:rPr>
              <a:t>The marketing agency </a:t>
            </a:r>
            <a:r>
              <a:rPr lang="en-US" sz="1200" dirty="0">
                <a:latin typeface="+mj-lt"/>
                <a:hlinkClick r:id="rId2"/>
              </a:rPr>
              <a:t>NAPI</a:t>
            </a:r>
            <a:r>
              <a:rPr lang="en-US" sz="1200" dirty="0">
                <a:latin typeface="+mj-lt"/>
              </a:rPr>
              <a:t> updated its report on </a:t>
            </a:r>
            <a:r>
              <a:rPr lang="en-US" sz="1200" dirty="0">
                <a:latin typeface="+mj-lt"/>
                <a:hlinkClick r:id="rId3"/>
              </a:rPr>
              <a:t>light commercial vehicle* dealerships and service centers</a:t>
            </a:r>
            <a:r>
              <a:rPr lang="ru-RU" sz="1200" dirty="0">
                <a:latin typeface="+mj-lt"/>
                <a:hlinkClick r:id="rId3"/>
              </a:rPr>
              <a:t> </a:t>
            </a:r>
            <a:r>
              <a:rPr lang="en-US" sz="1200" dirty="0">
                <a:latin typeface="+mj-lt"/>
              </a:rPr>
              <a:t>for Q III 2026.</a:t>
            </a:r>
          </a:p>
          <a:p>
            <a:pPr algn="just">
              <a:lnSpc>
                <a:spcPct val="150000"/>
              </a:lnSpc>
              <a:spcAft>
                <a:spcPts val="1200"/>
              </a:spcAft>
            </a:pPr>
            <a:r>
              <a:rPr lang="en-US" sz="1200" dirty="0">
                <a:latin typeface="+mj-lt"/>
              </a:rPr>
              <a:t>In Q III of the current year, the number of sales points made 1,119 units, while the number of service centers totaled 1,790 units. Compared to Q III of the previous year, the number of authorized sales points decreased by 276 units (-19.8%), while the number of service centers fell by 347 units (-16.2%). This decline was primarily due to AvtoVAZ restructuring its commercial vehicle sales and service network. LADA, SKM, and VIS dealerships and service centers are counted as shared facilities serving all three brands. </a:t>
            </a:r>
          </a:p>
        </p:txBody>
      </p:sp>
      <p:sp>
        <p:nvSpPr>
          <p:cNvPr id="6" name="TextBox 5">
            <a:extLst>
              <a:ext uri="{FF2B5EF4-FFF2-40B4-BE49-F238E27FC236}">
                <a16:creationId xmlns:a16="http://schemas.microsoft.com/office/drawing/2014/main" id="{04BDD9C0-72E7-4B88-B657-57244C8003E5}"/>
              </a:ext>
            </a:extLst>
          </p:cNvPr>
          <p:cNvSpPr txBox="1"/>
          <p:nvPr/>
        </p:nvSpPr>
        <p:spPr>
          <a:xfrm>
            <a:off x="766616" y="5893654"/>
            <a:ext cx="2970685" cy="369332"/>
          </a:xfrm>
          <a:prstGeom prst="rect">
            <a:avLst/>
          </a:prstGeom>
          <a:noFill/>
        </p:spPr>
        <p:txBody>
          <a:bodyPr wrap="none" rtlCol="0">
            <a:spAutoFit/>
          </a:bodyPr>
          <a:lstStyle/>
          <a:p>
            <a:r>
              <a:rPr lang="ru-RU" sz="900" i="1" dirty="0">
                <a:latin typeface="+mj-lt"/>
              </a:rPr>
              <a:t>__________________________</a:t>
            </a:r>
            <a:br>
              <a:rPr lang="ru-RU" sz="900" i="1" dirty="0">
                <a:latin typeface="+mj-lt"/>
              </a:rPr>
            </a:br>
            <a:r>
              <a:rPr lang="ru-RU" sz="900" i="1" dirty="0">
                <a:latin typeface="+mj-lt"/>
              </a:rPr>
              <a:t>* </a:t>
            </a:r>
            <a:r>
              <a:rPr lang="en-US" sz="900" i="1" dirty="0">
                <a:latin typeface="+mj-lt"/>
              </a:rPr>
              <a:t>vehicles with GVW under</a:t>
            </a:r>
            <a:r>
              <a:rPr lang="ru-RU" sz="900" i="1" dirty="0">
                <a:latin typeface="+mj-lt"/>
              </a:rPr>
              <a:t> 6 </a:t>
            </a:r>
            <a:r>
              <a:rPr lang="en-US" sz="900" i="1" dirty="0">
                <a:latin typeface="+mj-lt"/>
              </a:rPr>
              <a:t>tons inclusive, including pickups</a:t>
            </a:r>
            <a:endParaRPr lang="ru-RU" sz="900" i="1" dirty="0">
              <a:latin typeface="+mj-lt"/>
            </a:endParaRPr>
          </a:p>
        </p:txBody>
      </p:sp>
    </p:spTree>
    <p:extLst>
      <p:ext uri="{BB962C8B-B14F-4D97-AF65-F5344CB8AC3E}">
        <p14:creationId xmlns:p14="http://schemas.microsoft.com/office/powerpoint/2010/main" val="164850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91E9342F-B08E-4FA4-AE8E-681C77AD2B85}"/>
              </a:ext>
            </a:extLst>
          </p:cNvPr>
          <p:cNvSpPr/>
          <p:nvPr/>
        </p:nvSpPr>
        <p:spPr>
          <a:xfrm>
            <a:off x="9090152" y="-5454"/>
            <a:ext cx="60872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a:extLst>
              <a:ext uri="{FF2B5EF4-FFF2-40B4-BE49-F238E27FC236}">
                <a16:creationId xmlns:a16="http://schemas.microsoft.com/office/drawing/2014/main" id="{4C34184D-957F-4EB3-96E0-7319A9918E17}"/>
              </a:ext>
            </a:extLst>
          </p:cNvPr>
          <p:cNvPicPr>
            <a:picLocks noChangeAspect="1"/>
          </p:cNvPicPr>
          <p:nvPr/>
        </p:nvPicPr>
        <p:blipFill>
          <a:blip r:embed="rId2"/>
          <a:stretch>
            <a:fillRect/>
          </a:stretch>
        </p:blipFill>
        <p:spPr>
          <a:xfrm>
            <a:off x="384561" y="303774"/>
            <a:ext cx="9144000" cy="6239543"/>
          </a:xfrm>
          <a:prstGeom prst="rect">
            <a:avLst/>
          </a:prstGeom>
        </p:spPr>
      </p:pic>
    </p:spTree>
    <p:extLst>
      <p:ext uri="{BB962C8B-B14F-4D97-AF65-F5344CB8AC3E}">
        <p14:creationId xmlns:p14="http://schemas.microsoft.com/office/powerpoint/2010/main" val="3928611211"/>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544</TotalTime>
  <Words>141</Words>
  <Application>Microsoft Office PowerPoint</Application>
  <PresentationFormat>Экран (4:3)</PresentationFormat>
  <Paragraphs>4</Paragraphs>
  <Slides>2</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vt:i4>
      </vt:variant>
    </vt:vector>
  </HeadingPairs>
  <TitlesOfParts>
    <vt:vector size="6" baseType="lpstr">
      <vt:lpstr>Arial</vt:lpstr>
      <vt:lpstr>Calibri</vt:lpstr>
      <vt:lpstr>Calibri Light</vt:lpstr>
      <vt:lpstr>Тема Office</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Болушева Ольга Александровна</dc:creator>
  <cp:lastModifiedBy>Болушева Ольга Александровна</cp:lastModifiedBy>
  <cp:revision>94</cp:revision>
  <dcterms:created xsi:type="dcterms:W3CDTF">2022-08-09T13:01:09Z</dcterms:created>
  <dcterms:modified xsi:type="dcterms:W3CDTF">2026-10-06T09:10:00Z</dcterms:modified>
</cp:coreProperties>
</file>